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21" r:id="rId54"/>
    <p:sldId id="308" r:id="rId55"/>
    <p:sldId id="309" r:id="rId56"/>
    <p:sldId id="310" r:id="rId57"/>
    <p:sldId id="311" r:id="rId58"/>
    <p:sldId id="312" r:id="rId59"/>
    <p:sldId id="313" r:id="rId60"/>
    <p:sldId id="314" r:id="rId61"/>
    <p:sldId id="315" r:id="rId62"/>
    <p:sldId id="316" r:id="rId63"/>
    <p:sldId id="317" r:id="rId64"/>
    <p:sldId id="318" r:id="rId65"/>
    <p:sldId id="343" r:id="rId66"/>
    <p:sldId id="319" r:id="rId67"/>
    <p:sldId id="320" r:id="rId68"/>
    <p:sldId id="322" r:id="rId69"/>
    <p:sldId id="323" r:id="rId70"/>
    <p:sldId id="324" r:id="rId71"/>
    <p:sldId id="325" r:id="rId72"/>
    <p:sldId id="326" r:id="rId73"/>
    <p:sldId id="327" r:id="rId74"/>
    <p:sldId id="344" r:id="rId75"/>
  </p:sldIdLst>
  <p:sldSz cx="12192000" cy="6858000"/>
  <p:notesSz cx="6858000" cy="9144000"/>
  <p:defaultTex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BÜYÜK VERİ NEDİR?" id="{8CDA3F80-3526-4283-AB50-D6060F69166B}">
          <p14:sldIdLst>
            <p14:sldId id="256"/>
            <p14:sldId id="257"/>
            <p14:sldId id="258"/>
            <p14:sldId id="259"/>
            <p14:sldId id="260"/>
          </p14:sldIdLst>
        </p14:section>
        <p14:section name="APACHE HADOOP" id="{12832C7C-71D2-42FB-9A58-99895DECC622}">
          <p14:sldIdLst>
            <p14:sldId id="261"/>
            <p14:sldId id="262"/>
            <p14:sldId id="263"/>
            <p14:sldId id="264"/>
            <p14:sldId id="265"/>
            <p14:sldId id="266"/>
            <p14:sldId id="267"/>
          </p14:sldIdLst>
        </p14:section>
        <p14:section name="mapreduce" id="{68B549C8-D7B1-413C-A0C4-C46AB7CD22FB}">
          <p14:sldIdLst>
            <p14:sldId id="268"/>
            <p14:sldId id="269"/>
            <p14:sldId id="270"/>
            <p14:sldId id="271"/>
          </p14:sldIdLst>
        </p14:section>
        <p14:section name="APACHE SPARK" id="{4784A628-C74C-4C44-916F-03FD360E2457}">
          <p14:sldIdLst>
            <p14:sldId id="272"/>
            <p14:sldId id="273"/>
            <p14:sldId id="274"/>
            <p14:sldId id="275"/>
            <p14:sldId id="276"/>
            <p14:sldId id="277"/>
            <p14:sldId id="278"/>
            <p14:sldId id="279"/>
            <p14:sldId id="280"/>
            <p14:sldId id="281"/>
            <p14:sldId id="282"/>
            <p14:sldId id="283"/>
            <p14:sldId id="284"/>
          </p14:sldIdLst>
        </p14:section>
        <p14:section name="EKOSİSTEMİN DİĞER BAZI ÜYELERİ" id="{B2076A3E-3A4E-4579-82FE-FF8D9C810BD2}">
          <p14:sldIdLst>
            <p14:sldId id="285"/>
            <p14:sldId id="286"/>
          </p14:sldIdLst>
        </p14:section>
        <p14:section name="WINDOWS KURULUM" id="{4CFCE2C0-BD7E-465A-AF86-96E43FD91A25}">
          <p14:sldIdLst/>
        </p14:section>
        <p14:section name="java sdk" id="{89B02303-E3F9-4339-B256-11A8D5C53060}">
          <p14:sldIdLst>
            <p14:sldId id="287"/>
            <p14:sldId id="288"/>
          </p14:sldIdLst>
        </p14:section>
        <p14:section name="apache spark" id="{8536AC6F-C4C6-48A0-8AFE-C5ACF2007D39}">
          <p14:sldIdLst>
            <p14:sldId id="289"/>
            <p14:sldId id="290"/>
            <p14:sldId id="291"/>
          </p14:sldIdLst>
        </p14:section>
        <p14:section name="winutils" id="{ED55F616-F820-4389-A35F-E52BDC5B15FF}">
          <p14:sldIdLst>
            <p14:sldId id="292"/>
            <p14:sldId id="293"/>
            <p14:sldId id="294"/>
            <p14:sldId id="295"/>
            <p14:sldId id="296"/>
          </p14:sldIdLst>
        </p14:section>
        <p14:section name="ortam değişkenleri" id="{A34CBEEE-A607-4901-8FE1-34E15A90A49C}">
          <p14:sldIdLst>
            <p14:sldId id="297"/>
            <p14:sldId id="298"/>
            <p14:sldId id="299"/>
            <p14:sldId id="300"/>
            <p14:sldId id="301"/>
            <p14:sldId id="302"/>
            <p14:sldId id="303"/>
            <p14:sldId id="304"/>
            <p14:sldId id="305"/>
            <p14:sldId id="306"/>
          </p14:sldIdLst>
        </p14:section>
        <p14:section name="anaconda nın ortam değişkenlerine eklenmesi" id="{F61F938B-DD78-4D9A-8ABF-7D37BE624CB1}">
          <p14:sldIdLst>
            <p14:sldId id="307"/>
            <p14:sldId id="321"/>
            <p14:sldId id="308"/>
            <p14:sldId id="309"/>
            <p14:sldId id="310"/>
            <p14:sldId id="311"/>
            <p14:sldId id="312"/>
          </p14:sldIdLst>
        </p14:section>
        <p14:section name="MacOS KURULUM" id="{52871EB1-CBFE-4D27-8737-15A0F3432FB9}">
          <p14:sldIdLst>
            <p14:sldId id="313"/>
            <p14:sldId id="314"/>
            <p14:sldId id="315"/>
            <p14:sldId id="316"/>
            <p14:sldId id="317"/>
            <p14:sldId id="318"/>
          </p14:sldIdLst>
        </p14:section>
        <p14:section name="BÜYÜK VERİ MANİPÜLASYONU VE GÖRSELLEŞTİRMESİ" id="{7505EC32-D55B-4B18-988A-2BBD1E12B052}">
          <p14:sldIdLst/>
        </p14:section>
        <p14:section name="uygulamanın başlatılması" id="{12A0587E-3032-4723-953F-9D0BDAC12A19}">
          <p14:sldIdLst>
            <p14:sldId id="343"/>
            <p14:sldId id="319"/>
            <p14:sldId id="320"/>
            <p14:sldId id="322"/>
          </p14:sldIdLst>
        </p14:section>
        <p14:section name="temel dataframe işlemleri" id="{97210009-1E1F-4BF8-965A-B9FDD153A7D2}">
          <p14:sldIdLst>
            <p14:sldId id="323"/>
          </p14:sldIdLst>
        </p14:section>
        <p14:section name="sql işlemleri" id="{646B0900-A609-4775-A776-153AD817BE71}">
          <p14:sldIdLst>
            <p14:sldId id="324"/>
          </p14:sldIdLst>
        </p14:section>
        <p14:section name="büyük veride görselleştirme" id="{F3E756B4-5BAD-41D2-ACBC-55CDB9A2B1AE}">
          <p14:sldIdLst>
            <p14:sldId id="325"/>
          </p14:sldIdLst>
        </p14:section>
        <p14:section name="BÜYÜK VERİDE MAKİNE ÖĞRENMESİ" id="{55DE3E34-1957-4AF6-B84D-31601DFD06D1}">
          <p14:sldIdLst/>
        </p14:section>
        <p14:section name="veri önişleme" id="{DC7A5591-FB86-4711-9274-728F0068BEBE}">
          <p14:sldIdLst>
            <p14:sldId id="326"/>
          </p14:sldIdLst>
        </p14:section>
        <p14:section name="GBM ile müşteri terk modellemesi" id="{B3902AD5-7FFB-4CC4-B7C2-904A3A157BEB}">
          <p14:sldIdLst>
            <p14:sldId id="327"/>
            <p14:sldId id="34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426" autoAdjust="0"/>
    <p:restoredTop sz="94660"/>
  </p:normalViewPr>
  <p:slideViewPr>
    <p:cSldViewPr snapToGrid="0">
      <p:cViewPr varScale="1">
        <p:scale>
          <a:sx n="68" d="100"/>
          <a:sy n="68" d="100"/>
        </p:scale>
        <p:origin x="720"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AB935A7-B4CE-475D-A879-DBD2E13DE674}"/>
              </a:ext>
            </a:extLst>
          </p:cNvPr>
          <p:cNvSpPr>
            <a:spLocks noGrp="1"/>
          </p:cNvSpPr>
          <p:nvPr>
            <p:ph type="ctrTitle"/>
          </p:nvPr>
        </p:nvSpPr>
        <p:spPr>
          <a:xfrm>
            <a:off x="1524000" y="1122363"/>
            <a:ext cx="9144000" cy="2387600"/>
          </a:xfrm>
        </p:spPr>
        <p:txBody>
          <a:bodyPr anchor="b"/>
          <a:lstStyle>
            <a:lvl1pPr algn="ctr">
              <a:defRPr sz="6000"/>
            </a:lvl1pPr>
          </a:lstStyle>
          <a:p>
            <a:r>
              <a:rPr lang="tr-TR"/>
              <a:t>Asıl başlık stilini düzenlemek için tıklayın</a:t>
            </a:r>
          </a:p>
        </p:txBody>
      </p:sp>
      <p:sp>
        <p:nvSpPr>
          <p:cNvPr id="3" name="Alt Başlık 2">
            <a:extLst>
              <a:ext uri="{FF2B5EF4-FFF2-40B4-BE49-F238E27FC236}">
                <a16:creationId xmlns:a16="http://schemas.microsoft.com/office/drawing/2014/main" id="{45DA8B8C-6AD8-4F01-A21E-AFB0DF22CE5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tr-TR"/>
              <a:t>Asıl alt başlık stilini düzenlemek için tıklayın</a:t>
            </a:r>
          </a:p>
        </p:txBody>
      </p:sp>
      <p:sp>
        <p:nvSpPr>
          <p:cNvPr id="4" name="Veri Yer Tutucusu 3">
            <a:extLst>
              <a:ext uri="{FF2B5EF4-FFF2-40B4-BE49-F238E27FC236}">
                <a16:creationId xmlns:a16="http://schemas.microsoft.com/office/drawing/2014/main" id="{BD1BB8E8-391B-4DBD-BAA8-93253385493A}"/>
              </a:ext>
            </a:extLst>
          </p:cNvPr>
          <p:cNvSpPr>
            <a:spLocks noGrp="1"/>
          </p:cNvSpPr>
          <p:nvPr>
            <p:ph type="dt" sz="half" idx="10"/>
          </p:nvPr>
        </p:nvSpPr>
        <p:spPr/>
        <p:txBody>
          <a:bodyPr/>
          <a:lstStyle/>
          <a:p>
            <a:fld id="{E9C5C2A0-331E-46C8-9886-FB9F34F06712}" type="datetimeFigureOut">
              <a:rPr lang="tr-TR" smtClean="0"/>
              <a:t>2.11.2020</a:t>
            </a:fld>
            <a:endParaRPr lang="tr-TR"/>
          </a:p>
        </p:txBody>
      </p:sp>
      <p:sp>
        <p:nvSpPr>
          <p:cNvPr id="5" name="Alt Bilgi Yer Tutucusu 4">
            <a:extLst>
              <a:ext uri="{FF2B5EF4-FFF2-40B4-BE49-F238E27FC236}">
                <a16:creationId xmlns:a16="http://schemas.microsoft.com/office/drawing/2014/main" id="{4C11D5C6-5FD7-4A8D-8E82-BF8EC6F35BE4}"/>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F4075712-71AA-4F99-9898-C7B5D2C2D3F1}"/>
              </a:ext>
            </a:extLst>
          </p:cNvPr>
          <p:cNvSpPr>
            <a:spLocks noGrp="1"/>
          </p:cNvSpPr>
          <p:nvPr>
            <p:ph type="sldNum" sz="quarter" idx="12"/>
          </p:nvPr>
        </p:nvSpPr>
        <p:spPr/>
        <p:txBody>
          <a:bodyPr/>
          <a:lstStyle/>
          <a:p>
            <a:fld id="{82CC9875-42DC-46F0-9B12-9D1BCCE0B474}" type="slidenum">
              <a:rPr lang="tr-TR" smtClean="0"/>
              <a:t>‹#›</a:t>
            </a:fld>
            <a:endParaRPr lang="tr-TR"/>
          </a:p>
        </p:txBody>
      </p:sp>
    </p:spTree>
    <p:extLst>
      <p:ext uri="{BB962C8B-B14F-4D97-AF65-F5344CB8AC3E}">
        <p14:creationId xmlns:p14="http://schemas.microsoft.com/office/powerpoint/2010/main" val="33574161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Başlık ve Dikey Metin">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08003A9-1F6A-42C3-8E54-DC34AC513AAA}"/>
              </a:ext>
            </a:extLst>
          </p:cNvPr>
          <p:cNvSpPr>
            <a:spLocks noGrp="1"/>
          </p:cNvSpPr>
          <p:nvPr>
            <p:ph type="title"/>
          </p:nvPr>
        </p:nvSpPr>
        <p:spPr/>
        <p:txBody>
          <a:bodyPr/>
          <a:lstStyle/>
          <a:p>
            <a:r>
              <a:rPr lang="tr-TR"/>
              <a:t>Asıl başlık stilini düzenlemek için tıklayın</a:t>
            </a:r>
          </a:p>
        </p:txBody>
      </p:sp>
      <p:sp>
        <p:nvSpPr>
          <p:cNvPr id="3" name="Dikey Metin Yer Tutucusu 2">
            <a:extLst>
              <a:ext uri="{FF2B5EF4-FFF2-40B4-BE49-F238E27FC236}">
                <a16:creationId xmlns:a16="http://schemas.microsoft.com/office/drawing/2014/main" id="{CC5BEA6A-1B1A-416A-A8C3-0696DCB3ABA9}"/>
              </a:ext>
            </a:extLst>
          </p:cNvPr>
          <p:cNvSpPr>
            <a:spLocks noGrp="1"/>
          </p:cNvSpPr>
          <p:nvPr>
            <p:ph type="body" orient="vert" idx="1"/>
          </p:nvPr>
        </p:nvSpPr>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AC935DCD-9019-4D19-BC19-0064FE82F207}"/>
              </a:ext>
            </a:extLst>
          </p:cNvPr>
          <p:cNvSpPr>
            <a:spLocks noGrp="1"/>
          </p:cNvSpPr>
          <p:nvPr>
            <p:ph type="dt" sz="half" idx="10"/>
          </p:nvPr>
        </p:nvSpPr>
        <p:spPr/>
        <p:txBody>
          <a:bodyPr/>
          <a:lstStyle/>
          <a:p>
            <a:fld id="{E9C5C2A0-331E-46C8-9886-FB9F34F06712}" type="datetimeFigureOut">
              <a:rPr lang="tr-TR" smtClean="0"/>
              <a:t>2.11.2020</a:t>
            </a:fld>
            <a:endParaRPr lang="tr-TR"/>
          </a:p>
        </p:txBody>
      </p:sp>
      <p:sp>
        <p:nvSpPr>
          <p:cNvPr id="5" name="Alt Bilgi Yer Tutucusu 4">
            <a:extLst>
              <a:ext uri="{FF2B5EF4-FFF2-40B4-BE49-F238E27FC236}">
                <a16:creationId xmlns:a16="http://schemas.microsoft.com/office/drawing/2014/main" id="{D4FF8A0B-AE71-497B-B3E3-9AF65BD42CD6}"/>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E4CA13ED-3F41-4889-8AAC-3D4E0C6E967F}"/>
              </a:ext>
            </a:extLst>
          </p:cNvPr>
          <p:cNvSpPr>
            <a:spLocks noGrp="1"/>
          </p:cNvSpPr>
          <p:nvPr>
            <p:ph type="sldNum" sz="quarter" idx="12"/>
          </p:nvPr>
        </p:nvSpPr>
        <p:spPr/>
        <p:txBody>
          <a:bodyPr/>
          <a:lstStyle/>
          <a:p>
            <a:fld id="{82CC9875-42DC-46F0-9B12-9D1BCCE0B474}" type="slidenum">
              <a:rPr lang="tr-TR" smtClean="0"/>
              <a:t>‹#›</a:t>
            </a:fld>
            <a:endParaRPr lang="tr-TR"/>
          </a:p>
        </p:txBody>
      </p:sp>
    </p:spTree>
    <p:extLst>
      <p:ext uri="{BB962C8B-B14F-4D97-AF65-F5344CB8AC3E}">
        <p14:creationId xmlns:p14="http://schemas.microsoft.com/office/powerpoint/2010/main" val="13382971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Dikey Başlık 1">
            <a:extLst>
              <a:ext uri="{FF2B5EF4-FFF2-40B4-BE49-F238E27FC236}">
                <a16:creationId xmlns:a16="http://schemas.microsoft.com/office/drawing/2014/main" id="{CDC61004-2B8A-485C-BBF3-08979E631AB0}"/>
              </a:ext>
            </a:extLst>
          </p:cNvPr>
          <p:cNvSpPr>
            <a:spLocks noGrp="1"/>
          </p:cNvSpPr>
          <p:nvPr>
            <p:ph type="title" orient="vert"/>
          </p:nvPr>
        </p:nvSpPr>
        <p:spPr>
          <a:xfrm>
            <a:off x="8724900" y="365125"/>
            <a:ext cx="2628900" cy="5811838"/>
          </a:xfrm>
        </p:spPr>
        <p:txBody>
          <a:bodyPr vert="eaVert"/>
          <a:lstStyle/>
          <a:p>
            <a:r>
              <a:rPr lang="tr-TR"/>
              <a:t>Asıl başlık stilini düzenlemek için tıklayın</a:t>
            </a:r>
          </a:p>
        </p:txBody>
      </p:sp>
      <p:sp>
        <p:nvSpPr>
          <p:cNvPr id="3" name="Dikey Metin Yer Tutucusu 2">
            <a:extLst>
              <a:ext uri="{FF2B5EF4-FFF2-40B4-BE49-F238E27FC236}">
                <a16:creationId xmlns:a16="http://schemas.microsoft.com/office/drawing/2014/main" id="{BF0AEFC8-E93B-4F81-BDD8-18DFDBFD483A}"/>
              </a:ext>
            </a:extLst>
          </p:cNvPr>
          <p:cNvSpPr>
            <a:spLocks noGrp="1"/>
          </p:cNvSpPr>
          <p:nvPr>
            <p:ph type="body" orient="vert" idx="1"/>
          </p:nvPr>
        </p:nvSpPr>
        <p:spPr>
          <a:xfrm>
            <a:off x="838200" y="365125"/>
            <a:ext cx="7734300" cy="5811838"/>
          </a:xfrm>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7007F149-1C62-44C6-9F6F-A6582932912E}"/>
              </a:ext>
            </a:extLst>
          </p:cNvPr>
          <p:cNvSpPr>
            <a:spLocks noGrp="1"/>
          </p:cNvSpPr>
          <p:nvPr>
            <p:ph type="dt" sz="half" idx="10"/>
          </p:nvPr>
        </p:nvSpPr>
        <p:spPr/>
        <p:txBody>
          <a:bodyPr/>
          <a:lstStyle/>
          <a:p>
            <a:fld id="{E9C5C2A0-331E-46C8-9886-FB9F34F06712}" type="datetimeFigureOut">
              <a:rPr lang="tr-TR" smtClean="0"/>
              <a:t>2.11.2020</a:t>
            </a:fld>
            <a:endParaRPr lang="tr-TR"/>
          </a:p>
        </p:txBody>
      </p:sp>
      <p:sp>
        <p:nvSpPr>
          <p:cNvPr id="5" name="Alt Bilgi Yer Tutucusu 4">
            <a:extLst>
              <a:ext uri="{FF2B5EF4-FFF2-40B4-BE49-F238E27FC236}">
                <a16:creationId xmlns:a16="http://schemas.microsoft.com/office/drawing/2014/main" id="{0B80CAB2-4820-475E-86C9-C8C8C516273D}"/>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B96A4F5D-6950-4679-9FD0-D832343303C4}"/>
              </a:ext>
            </a:extLst>
          </p:cNvPr>
          <p:cNvSpPr>
            <a:spLocks noGrp="1"/>
          </p:cNvSpPr>
          <p:nvPr>
            <p:ph type="sldNum" sz="quarter" idx="12"/>
          </p:nvPr>
        </p:nvSpPr>
        <p:spPr/>
        <p:txBody>
          <a:bodyPr/>
          <a:lstStyle/>
          <a:p>
            <a:fld id="{82CC9875-42DC-46F0-9B12-9D1BCCE0B474}" type="slidenum">
              <a:rPr lang="tr-TR" smtClean="0"/>
              <a:t>‹#›</a:t>
            </a:fld>
            <a:endParaRPr lang="tr-TR"/>
          </a:p>
        </p:txBody>
      </p:sp>
    </p:spTree>
    <p:extLst>
      <p:ext uri="{BB962C8B-B14F-4D97-AF65-F5344CB8AC3E}">
        <p14:creationId xmlns:p14="http://schemas.microsoft.com/office/powerpoint/2010/main" val="40753586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594D0C6-5AFE-455B-A9FB-82AB7D0B2432}"/>
              </a:ext>
            </a:extLst>
          </p:cNvPr>
          <p:cNvSpPr>
            <a:spLocks noGrp="1"/>
          </p:cNvSpPr>
          <p:nvPr>
            <p:ph type="title"/>
          </p:nvPr>
        </p:nvSpPr>
        <p:spPr/>
        <p:txBody>
          <a:bodyPr/>
          <a:lstStyle/>
          <a:p>
            <a:r>
              <a:rPr lang="tr-TR"/>
              <a:t>Asıl başlık stilini düzenlemek için tıklayın</a:t>
            </a:r>
          </a:p>
        </p:txBody>
      </p:sp>
      <p:sp>
        <p:nvSpPr>
          <p:cNvPr id="3" name="İçerik Yer Tutucusu 2">
            <a:extLst>
              <a:ext uri="{FF2B5EF4-FFF2-40B4-BE49-F238E27FC236}">
                <a16:creationId xmlns:a16="http://schemas.microsoft.com/office/drawing/2014/main" id="{B088C295-45CE-48AA-8B0A-274977419A0F}"/>
              </a:ext>
            </a:extLst>
          </p:cNvPr>
          <p:cNvSpPr>
            <a:spLocks noGrp="1"/>
          </p:cNvSpPr>
          <p:nvPr>
            <p:ph idx="1"/>
          </p:nvPr>
        </p:nvSpPr>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798423E0-BE05-4156-9F18-9500C9EC9D36}"/>
              </a:ext>
            </a:extLst>
          </p:cNvPr>
          <p:cNvSpPr>
            <a:spLocks noGrp="1"/>
          </p:cNvSpPr>
          <p:nvPr>
            <p:ph type="dt" sz="half" idx="10"/>
          </p:nvPr>
        </p:nvSpPr>
        <p:spPr/>
        <p:txBody>
          <a:bodyPr/>
          <a:lstStyle/>
          <a:p>
            <a:fld id="{E9C5C2A0-331E-46C8-9886-FB9F34F06712}" type="datetimeFigureOut">
              <a:rPr lang="tr-TR" smtClean="0"/>
              <a:t>2.11.2020</a:t>
            </a:fld>
            <a:endParaRPr lang="tr-TR"/>
          </a:p>
        </p:txBody>
      </p:sp>
      <p:sp>
        <p:nvSpPr>
          <p:cNvPr id="5" name="Alt Bilgi Yer Tutucusu 4">
            <a:extLst>
              <a:ext uri="{FF2B5EF4-FFF2-40B4-BE49-F238E27FC236}">
                <a16:creationId xmlns:a16="http://schemas.microsoft.com/office/drawing/2014/main" id="{15149D03-E150-492F-928C-28D3018E9BD5}"/>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0FDFB014-8711-40B0-8423-D4F893A96911}"/>
              </a:ext>
            </a:extLst>
          </p:cNvPr>
          <p:cNvSpPr>
            <a:spLocks noGrp="1"/>
          </p:cNvSpPr>
          <p:nvPr>
            <p:ph type="sldNum" sz="quarter" idx="12"/>
          </p:nvPr>
        </p:nvSpPr>
        <p:spPr/>
        <p:txBody>
          <a:bodyPr/>
          <a:lstStyle/>
          <a:p>
            <a:fld id="{82CC9875-42DC-46F0-9B12-9D1BCCE0B474}" type="slidenum">
              <a:rPr lang="tr-TR" smtClean="0"/>
              <a:t>‹#›</a:t>
            </a:fld>
            <a:endParaRPr lang="tr-TR"/>
          </a:p>
        </p:txBody>
      </p:sp>
    </p:spTree>
    <p:extLst>
      <p:ext uri="{BB962C8B-B14F-4D97-AF65-F5344CB8AC3E}">
        <p14:creationId xmlns:p14="http://schemas.microsoft.com/office/powerpoint/2010/main" val="24139756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Üst Bilgisi">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50122AE-F417-4981-8050-DC4DF8F42E3E}"/>
              </a:ext>
            </a:extLst>
          </p:cNvPr>
          <p:cNvSpPr>
            <a:spLocks noGrp="1"/>
          </p:cNvSpPr>
          <p:nvPr>
            <p:ph type="title"/>
          </p:nvPr>
        </p:nvSpPr>
        <p:spPr>
          <a:xfrm>
            <a:off x="831850" y="1709738"/>
            <a:ext cx="10515600" cy="2852737"/>
          </a:xfrm>
        </p:spPr>
        <p:txBody>
          <a:bodyPr anchor="b"/>
          <a:lstStyle>
            <a:lvl1pPr>
              <a:defRPr sz="6000"/>
            </a:lvl1pPr>
          </a:lstStyle>
          <a:p>
            <a:r>
              <a:rPr lang="tr-TR"/>
              <a:t>Asıl başlık stilini düzenlemek için tıklayın</a:t>
            </a:r>
          </a:p>
        </p:txBody>
      </p:sp>
      <p:sp>
        <p:nvSpPr>
          <p:cNvPr id="3" name="Metin Yer Tutucusu 2">
            <a:extLst>
              <a:ext uri="{FF2B5EF4-FFF2-40B4-BE49-F238E27FC236}">
                <a16:creationId xmlns:a16="http://schemas.microsoft.com/office/drawing/2014/main" id="{4E28432A-1055-4D8F-B0C5-93D0AAB3047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tr-TR"/>
              <a:t>Asıl metin stillerini düzenlemek için tıklayın</a:t>
            </a:r>
          </a:p>
        </p:txBody>
      </p:sp>
      <p:sp>
        <p:nvSpPr>
          <p:cNvPr id="4" name="Veri Yer Tutucusu 3">
            <a:extLst>
              <a:ext uri="{FF2B5EF4-FFF2-40B4-BE49-F238E27FC236}">
                <a16:creationId xmlns:a16="http://schemas.microsoft.com/office/drawing/2014/main" id="{B9DF79A8-0884-4643-8D90-1D69E5640E0F}"/>
              </a:ext>
            </a:extLst>
          </p:cNvPr>
          <p:cNvSpPr>
            <a:spLocks noGrp="1"/>
          </p:cNvSpPr>
          <p:nvPr>
            <p:ph type="dt" sz="half" idx="10"/>
          </p:nvPr>
        </p:nvSpPr>
        <p:spPr/>
        <p:txBody>
          <a:bodyPr/>
          <a:lstStyle/>
          <a:p>
            <a:fld id="{E9C5C2A0-331E-46C8-9886-FB9F34F06712}" type="datetimeFigureOut">
              <a:rPr lang="tr-TR" smtClean="0"/>
              <a:t>2.11.2020</a:t>
            </a:fld>
            <a:endParaRPr lang="tr-TR"/>
          </a:p>
        </p:txBody>
      </p:sp>
      <p:sp>
        <p:nvSpPr>
          <p:cNvPr id="5" name="Alt Bilgi Yer Tutucusu 4">
            <a:extLst>
              <a:ext uri="{FF2B5EF4-FFF2-40B4-BE49-F238E27FC236}">
                <a16:creationId xmlns:a16="http://schemas.microsoft.com/office/drawing/2014/main" id="{ABDE19C6-6725-45D3-9810-8A68CE334670}"/>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3A5295E2-0484-4670-BD21-625E3471200C}"/>
              </a:ext>
            </a:extLst>
          </p:cNvPr>
          <p:cNvSpPr>
            <a:spLocks noGrp="1"/>
          </p:cNvSpPr>
          <p:nvPr>
            <p:ph type="sldNum" sz="quarter" idx="12"/>
          </p:nvPr>
        </p:nvSpPr>
        <p:spPr/>
        <p:txBody>
          <a:bodyPr/>
          <a:lstStyle/>
          <a:p>
            <a:fld id="{82CC9875-42DC-46F0-9B12-9D1BCCE0B474}" type="slidenum">
              <a:rPr lang="tr-TR" smtClean="0"/>
              <a:t>‹#›</a:t>
            </a:fld>
            <a:endParaRPr lang="tr-TR"/>
          </a:p>
        </p:txBody>
      </p:sp>
    </p:spTree>
    <p:extLst>
      <p:ext uri="{BB962C8B-B14F-4D97-AF65-F5344CB8AC3E}">
        <p14:creationId xmlns:p14="http://schemas.microsoft.com/office/powerpoint/2010/main" val="5360490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C43725E5-9540-4938-8DAB-454390B9ACCA}"/>
              </a:ext>
            </a:extLst>
          </p:cNvPr>
          <p:cNvSpPr>
            <a:spLocks noGrp="1"/>
          </p:cNvSpPr>
          <p:nvPr>
            <p:ph type="title"/>
          </p:nvPr>
        </p:nvSpPr>
        <p:spPr/>
        <p:txBody>
          <a:bodyPr/>
          <a:lstStyle/>
          <a:p>
            <a:r>
              <a:rPr lang="tr-TR"/>
              <a:t>Asıl başlık stilini düzenlemek için tıklayın</a:t>
            </a:r>
          </a:p>
        </p:txBody>
      </p:sp>
      <p:sp>
        <p:nvSpPr>
          <p:cNvPr id="3" name="İçerik Yer Tutucusu 2">
            <a:extLst>
              <a:ext uri="{FF2B5EF4-FFF2-40B4-BE49-F238E27FC236}">
                <a16:creationId xmlns:a16="http://schemas.microsoft.com/office/drawing/2014/main" id="{2FCBE1BB-0CB0-4240-B1DC-E5733D476CCF}"/>
              </a:ext>
            </a:extLst>
          </p:cNvPr>
          <p:cNvSpPr>
            <a:spLocks noGrp="1"/>
          </p:cNvSpPr>
          <p:nvPr>
            <p:ph sz="half" idx="1"/>
          </p:nvPr>
        </p:nvSpPr>
        <p:spPr>
          <a:xfrm>
            <a:off x="838200" y="1825625"/>
            <a:ext cx="5181600" cy="435133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İçerik Yer Tutucusu 3">
            <a:extLst>
              <a:ext uri="{FF2B5EF4-FFF2-40B4-BE49-F238E27FC236}">
                <a16:creationId xmlns:a16="http://schemas.microsoft.com/office/drawing/2014/main" id="{47488668-1EB8-45D6-A7F8-79206EB251FB}"/>
              </a:ext>
            </a:extLst>
          </p:cNvPr>
          <p:cNvSpPr>
            <a:spLocks noGrp="1"/>
          </p:cNvSpPr>
          <p:nvPr>
            <p:ph sz="half" idx="2"/>
          </p:nvPr>
        </p:nvSpPr>
        <p:spPr>
          <a:xfrm>
            <a:off x="6172200" y="1825625"/>
            <a:ext cx="5181600" cy="435133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5" name="Veri Yer Tutucusu 4">
            <a:extLst>
              <a:ext uri="{FF2B5EF4-FFF2-40B4-BE49-F238E27FC236}">
                <a16:creationId xmlns:a16="http://schemas.microsoft.com/office/drawing/2014/main" id="{5C4E076E-F4CE-43AC-A034-D5D688EA52F7}"/>
              </a:ext>
            </a:extLst>
          </p:cNvPr>
          <p:cNvSpPr>
            <a:spLocks noGrp="1"/>
          </p:cNvSpPr>
          <p:nvPr>
            <p:ph type="dt" sz="half" idx="10"/>
          </p:nvPr>
        </p:nvSpPr>
        <p:spPr/>
        <p:txBody>
          <a:bodyPr/>
          <a:lstStyle/>
          <a:p>
            <a:fld id="{E9C5C2A0-331E-46C8-9886-FB9F34F06712}" type="datetimeFigureOut">
              <a:rPr lang="tr-TR" smtClean="0"/>
              <a:t>2.11.2020</a:t>
            </a:fld>
            <a:endParaRPr lang="tr-TR"/>
          </a:p>
        </p:txBody>
      </p:sp>
      <p:sp>
        <p:nvSpPr>
          <p:cNvPr id="6" name="Alt Bilgi Yer Tutucusu 5">
            <a:extLst>
              <a:ext uri="{FF2B5EF4-FFF2-40B4-BE49-F238E27FC236}">
                <a16:creationId xmlns:a16="http://schemas.microsoft.com/office/drawing/2014/main" id="{3904C847-81CE-4298-87F5-A0A7EC07613C}"/>
              </a:ext>
            </a:extLst>
          </p:cNvPr>
          <p:cNvSpPr>
            <a:spLocks noGrp="1"/>
          </p:cNvSpPr>
          <p:nvPr>
            <p:ph type="ftr" sz="quarter" idx="11"/>
          </p:nvPr>
        </p:nvSpPr>
        <p:spPr/>
        <p:txBody>
          <a:bodyPr/>
          <a:lstStyle/>
          <a:p>
            <a:endParaRPr lang="tr-TR"/>
          </a:p>
        </p:txBody>
      </p:sp>
      <p:sp>
        <p:nvSpPr>
          <p:cNvPr id="7" name="Slayt Numarası Yer Tutucusu 6">
            <a:extLst>
              <a:ext uri="{FF2B5EF4-FFF2-40B4-BE49-F238E27FC236}">
                <a16:creationId xmlns:a16="http://schemas.microsoft.com/office/drawing/2014/main" id="{E360D87D-CE19-4B2E-A19A-DE608A7B840D}"/>
              </a:ext>
            </a:extLst>
          </p:cNvPr>
          <p:cNvSpPr>
            <a:spLocks noGrp="1"/>
          </p:cNvSpPr>
          <p:nvPr>
            <p:ph type="sldNum" sz="quarter" idx="12"/>
          </p:nvPr>
        </p:nvSpPr>
        <p:spPr/>
        <p:txBody>
          <a:bodyPr/>
          <a:lstStyle/>
          <a:p>
            <a:fld id="{82CC9875-42DC-46F0-9B12-9D1BCCE0B474}" type="slidenum">
              <a:rPr lang="tr-TR" smtClean="0"/>
              <a:t>‹#›</a:t>
            </a:fld>
            <a:endParaRPr lang="tr-TR"/>
          </a:p>
        </p:txBody>
      </p:sp>
    </p:spTree>
    <p:extLst>
      <p:ext uri="{BB962C8B-B14F-4D97-AF65-F5344CB8AC3E}">
        <p14:creationId xmlns:p14="http://schemas.microsoft.com/office/powerpoint/2010/main" val="6551161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94723C3-FDBA-4D3E-96A3-91345C65AFE5}"/>
              </a:ext>
            </a:extLst>
          </p:cNvPr>
          <p:cNvSpPr>
            <a:spLocks noGrp="1"/>
          </p:cNvSpPr>
          <p:nvPr>
            <p:ph type="title"/>
          </p:nvPr>
        </p:nvSpPr>
        <p:spPr>
          <a:xfrm>
            <a:off x="839788" y="365125"/>
            <a:ext cx="10515600" cy="1325563"/>
          </a:xfrm>
        </p:spPr>
        <p:txBody>
          <a:bodyPr/>
          <a:lstStyle/>
          <a:p>
            <a:r>
              <a:rPr lang="tr-TR"/>
              <a:t>Asıl başlık stilini düzenlemek için tıklayın</a:t>
            </a:r>
          </a:p>
        </p:txBody>
      </p:sp>
      <p:sp>
        <p:nvSpPr>
          <p:cNvPr id="3" name="Metin Yer Tutucusu 2">
            <a:extLst>
              <a:ext uri="{FF2B5EF4-FFF2-40B4-BE49-F238E27FC236}">
                <a16:creationId xmlns:a16="http://schemas.microsoft.com/office/drawing/2014/main" id="{9278218C-07CB-416F-AFDC-DFE63FD4F1D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4" name="İçerik Yer Tutucusu 3">
            <a:extLst>
              <a:ext uri="{FF2B5EF4-FFF2-40B4-BE49-F238E27FC236}">
                <a16:creationId xmlns:a16="http://schemas.microsoft.com/office/drawing/2014/main" id="{BCF86047-BE30-4734-A56C-663D0BC4FA1F}"/>
              </a:ext>
            </a:extLst>
          </p:cNvPr>
          <p:cNvSpPr>
            <a:spLocks noGrp="1"/>
          </p:cNvSpPr>
          <p:nvPr>
            <p:ph sz="half" idx="2"/>
          </p:nvPr>
        </p:nvSpPr>
        <p:spPr>
          <a:xfrm>
            <a:off x="839788" y="2505075"/>
            <a:ext cx="5157787" cy="368458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5" name="Metin Yer Tutucusu 4">
            <a:extLst>
              <a:ext uri="{FF2B5EF4-FFF2-40B4-BE49-F238E27FC236}">
                <a16:creationId xmlns:a16="http://schemas.microsoft.com/office/drawing/2014/main" id="{8BE115EA-D737-4723-99FB-F7787981F58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6" name="İçerik Yer Tutucusu 5">
            <a:extLst>
              <a:ext uri="{FF2B5EF4-FFF2-40B4-BE49-F238E27FC236}">
                <a16:creationId xmlns:a16="http://schemas.microsoft.com/office/drawing/2014/main" id="{5195AEA4-2639-4567-9B37-1F970969A140}"/>
              </a:ext>
            </a:extLst>
          </p:cNvPr>
          <p:cNvSpPr>
            <a:spLocks noGrp="1"/>
          </p:cNvSpPr>
          <p:nvPr>
            <p:ph sz="quarter" idx="4"/>
          </p:nvPr>
        </p:nvSpPr>
        <p:spPr>
          <a:xfrm>
            <a:off x="6172200" y="2505075"/>
            <a:ext cx="5183188" cy="368458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7" name="Veri Yer Tutucusu 6">
            <a:extLst>
              <a:ext uri="{FF2B5EF4-FFF2-40B4-BE49-F238E27FC236}">
                <a16:creationId xmlns:a16="http://schemas.microsoft.com/office/drawing/2014/main" id="{A8F71E91-A6D8-4D7E-A8D3-82977E3ADF89}"/>
              </a:ext>
            </a:extLst>
          </p:cNvPr>
          <p:cNvSpPr>
            <a:spLocks noGrp="1"/>
          </p:cNvSpPr>
          <p:nvPr>
            <p:ph type="dt" sz="half" idx="10"/>
          </p:nvPr>
        </p:nvSpPr>
        <p:spPr/>
        <p:txBody>
          <a:bodyPr/>
          <a:lstStyle/>
          <a:p>
            <a:fld id="{E9C5C2A0-331E-46C8-9886-FB9F34F06712}" type="datetimeFigureOut">
              <a:rPr lang="tr-TR" smtClean="0"/>
              <a:t>2.11.2020</a:t>
            </a:fld>
            <a:endParaRPr lang="tr-TR"/>
          </a:p>
        </p:txBody>
      </p:sp>
      <p:sp>
        <p:nvSpPr>
          <p:cNvPr id="8" name="Alt Bilgi Yer Tutucusu 7">
            <a:extLst>
              <a:ext uri="{FF2B5EF4-FFF2-40B4-BE49-F238E27FC236}">
                <a16:creationId xmlns:a16="http://schemas.microsoft.com/office/drawing/2014/main" id="{FA8FEC59-EEA3-4DA3-AB4C-F895167348A0}"/>
              </a:ext>
            </a:extLst>
          </p:cNvPr>
          <p:cNvSpPr>
            <a:spLocks noGrp="1"/>
          </p:cNvSpPr>
          <p:nvPr>
            <p:ph type="ftr" sz="quarter" idx="11"/>
          </p:nvPr>
        </p:nvSpPr>
        <p:spPr/>
        <p:txBody>
          <a:bodyPr/>
          <a:lstStyle/>
          <a:p>
            <a:endParaRPr lang="tr-TR"/>
          </a:p>
        </p:txBody>
      </p:sp>
      <p:sp>
        <p:nvSpPr>
          <p:cNvPr id="9" name="Slayt Numarası Yer Tutucusu 8">
            <a:extLst>
              <a:ext uri="{FF2B5EF4-FFF2-40B4-BE49-F238E27FC236}">
                <a16:creationId xmlns:a16="http://schemas.microsoft.com/office/drawing/2014/main" id="{3B1EE0AF-45B9-4C0D-A027-43DF274FED72}"/>
              </a:ext>
            </a:extLst>
          </p:cNvPr>
          <p:cNvSpPr>
            <a:spLocks noGrp="1"/>
          </p:cNvSpPr>
          <p:nvPr>
            <p:ph type="sldNum" sz="quarter" idx="12"/>
          </p:nvPr>
        </p:nvSpPr>
        <p:spPr/>
        <p:txBody>
          <a:bodyPr/>
          <a:lstStyle/>
          <a:p>
            <a:fld id="{82CC9875-42DC-46F0-9B12-9D1BCCE0B474}" type="slidenum">
              <a:rPr lang="tr-TR" smtClean="0"/>
              <a:t>‹#›</a:t>
            </a:fld>
            <a:endParaRPr lang="tr-TR"/>
          </a:p>
        </p:txBody>
      </p:sp>
    </p:spTree>
    <p:extLst>
      <p:ext uri="{BB962C8B-B14F-4D97-AF65-F5344CB8AC3E}">
        <p14:creationId xmlns:p14="http://schemas.microsoft.com/office/powerpoint/2010/main" val="5995463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D623793-193E-487E-AA2F-2C5EF94E8628}"/>
              </a:ext>
            </a:extLst>
          </p:cNvPr>
          <p:cNvSpPr>
            <a:spLocks noGrp="1"/>
          </p:cNvSpPr>
          <p:nvPr>
            <p:ph type="title"/>
          </p:nvPr>
        </p:nvSpPr>
        <p:spPr/>
        <p:txBody>
          <a:bodyPr/>
          <a:lstStyle/>
          <a:p>
            <a:r>
              <a:rPr lang="tr-TR"/>
              <a:t>Asıl başlık stilini düzenlemek için tıklayın</a:t>
            </a:r>
          </a:p>
        </p:txBody>
      </p:sp>
      <p:sp>
        <p:nvSpPr>
          <p:cNvPr id="3" name="Veri Yer Tutucusu 2">
            <a:extLst>
              <a:ext uri="{FF2B5EF4-FFF2-40B4-BE49-F238E27FC236}">
                <a16:creationId xmlns:a16="http://schemas.microsoft.com/office/drawing/2014/main" id="{214CE5C7-F6F9-4C95-B635-22E3E084E41F}"/>
              </a:ext>
            </a:extLst>
          </p:cNvPr>
          <p:cNvSpPr>
            <a:spLocks noGrp="1"/>
          </p:cNvSpPr>
          <p:nvPr>
            <p:ph type="dt" sz="half" idx="10"/>
          </p:nvPr>
        </p:nvSpPr>
        <p:spPr/>
        <p:txBody>
          <a:bodyPr/>
          <a:lstStyle/>
          <a:p>
            <a:fld id="{E9C5C2A0-331E-46C8-9886-FB9F34F06712}" type="datetimeFigureOut">
              <a:rPr lang="tr-TR" smtClean="0"/>
              <a:t>2.11.2020</a:t>
            </a:fld>
            <a:endParaRPr lang="tr-TR"/>
          </a:p>
        </p:txBody>
      </p:sp>
      <p:sp>
        <p:nvSpPr>
          <p:cNvPr id="4" name="Alt Bilgi Yer Tutucusu 3">
            <a:extLst>
              <a:ext uri="{FF2B5EF4-FFF2-40B4-BE49-F238E27FC236}">
                <a16:creationId xmlns:a16="http://schemas.microsoft.com/office/drawing/2014/main" id="{16D7CF91-C79D-4F83-8750-14C6D0753057}"/>
              </a:ext>
            </a:extLst>
          </p:cNvPr>
          <p:cNvSpPr>
            <a:spLocks noGrp="1"/>
          </p:cNvSpPr>
          <p:nvPr>
            <p:ph type="ftr" sz="quarter" idx="11"/>
          </p:nvPr>
        </p:nvSpPr>
        <p:spPr/>
        <p:txBody>
          <a:bodyPr/>
          <a:lstStyle/>
          <a:p>
            <a:endParaRPr lang="tr-TR"/>
          </a:p>
        </p:txBody>
      </p:sp>
      <p:sp>
        <p:nvSpPr>
          <p:cNvPr id="5" name="Slayt Numarası Yer Tutucusu 4">
            <a:extLst>
              <a:ext uri="{FF2B5EF4-FFF2-40B4-BE49-F238E27FC236}">
                <a16:creationId xmlns:a16="http://schemas.microsoft.com/office/drawing/2014/main" id="{FB672DE8-B232-4E15-94C6-4525FBF1793C}"/>
              </a:ext>
            </a:extLst>
          </p:cNvPr>
          <p:cNvSpPr>
            <a:spLocks noGrp="1"/>
          </p:cNvSpPr>
          <p:nvPr>
            <p:ph type="sldNum" sz="quarter" idx="12"/>
          </p:nvPr>
        </p:nvSpPr>
        <p:spPr/>
        <p:txBody>
          <a:bodyPr/>
          <a:lstStyle/>
          <a:p>
            <a:fld id="{82CC9875-42DC-46F0-9B12-9D1BCCE0B474}" type="slidenum">
              <a:rPr lang="tr-TR" smtClean="0"/>
              <a:t>‹#›</a:t>
            </a:fld>
            <a:endParaRPr lang="tr-TR"/>
          </a:p>
        </p:txBody>
      </p:sp>
    </p:spTree>
    <p:extLst>
      <p:ext uri="{BB962C8B-B14F-4D97-AF65-F5344CB8AC3E}">
        <p14:creationId xmlns:p14="http://schemas.microsoft.com/office/powerpoint/2010/main" val="33867894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Veri Yer Tutucusu 1">
            <a:extLst>
              <a:ext uri="{FF2B5EF4-FFF2-40B4-BE49-F238E27FC236}">
                <a16:creationId xmlns:a16="http://schemas.microsoft.com/office/drawing/2014/main" id="{956A2FB2-E9B9-406A-96CD-D95AD0BAACEE}"/>
              </a:ext>
            </a:extLst>
          </p:cNvPr>
          <p:cNvSpPr>
            <a:spLocks noGrp="1"/>
          </p:cNvSpPr>
          <p:nvPr>
            <p:ph type="dt" sz="half" idx="10"/>
          </p:nvPr>
        </p:nvSpPr>
        <p:spPr/>
        <p:txBody>
          <a:bodyPr/>
          <a:lstStyle/>
          <a:p>
            <a:fld id="{E9C5C2A0-331E-46C8-9886-FB9F34F06712}" type="datetimeFigureOut">
              <a:rPr lang="tr-TR" smtClean="0"/>
              <a:t>2.11.2020</a:t>
            </a:fld>
            <a:endParaRPr lang="tr-TR"/>
          </a:p>
        </p:txBody>
      </p:sp>
      <p:sp>
        <p:nvSpPr>
          <p:cNvPr id="3" name="Alt Bilgi Yer Tutucusu 2">
            <a:extLst>
              <a:ext uri="{FF2B5EF4-FFF2-40B4-BE49-F238E27FC236}">
                <a16:creationId xmlns:a16="http://schemas.microsoft.com/office/drawing/2014/main" id="{D940F118-DAF5-4318-B33D-261D8EF71107}"/>
              </a:ext>
            </a:extLst>
          </p:cNvPr>
          <p:cNvSpPr>
            <a:spLocks noGrp="1"/>
          </p:cNvSpPr>
          <p:nvPr>
            <p:ph type="ftr" sz="quarter" idx="11"/>
          </p:nvPr>
        </p:nvSpPr>
        <p:spPr/>
        <p:txBody>
          <a:bodyPr/>
          <a:lstStyle/>
          <a:p>
            <a:endParaRPr lang="tr-TR"/>
          </a:p>
        </p:txBody>
      </p:sp>
      <p:sp>
        <p:nvSpPr>
          <p:cNvPr id="4" name="Slayt Numarası Yer Tutucusu 3">
            <a:extLst>
              <a:ext uri="{FF2B5EF4-FFF2-40B4-BE49-F238E27FC236}">
                <a16:creationId xmlns:a16="http://schemas.microsoft.com/office/drawing/2014/main" id="{CA9290F1-2E5C-430A-BFDF-C7CBD0783848}"/>
              </a:ext>
            </a:extLst>
          </p:cNvPr>
          <p:cNvSpPr>
            <a:spLocks noGrp="1"/>
          </p:cNvSpPr>
          <p:nvPr>
            <p:ph type="sldNum" sz="quarter" idx="12"/>
          </p:nvPr>
        </p:nvSpPr>
        <p:spPr/>
        <p:txBody>
          <a:bodyPr/>
          <a:lstStyle/>
          <a:p>
            <a:fld id="{82CC9875-42DC-46F0-9B12-9D1BCCE0B474}" type="slidenum">
              <a:rPr lang="tr-TR" smtClean="0"/>
              <a:t>‹#›</a:t>
            </a:fld>
            <a:endParaRPr lang="tr-TR"/>
          </a:p>
        </p:txBody>
      </p:sp>
    </p:spTree>
    <p:extLst>
      <p:ext uri="{BB962C8B-B14F-4D97-AF65-F5344CB8AC3E}">
        <p14:creationId xmlns:p14="http://schemas.microsoft.com/office/powerpoint/2010/main" val="26802629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CF309D77-3366-4A3D-8BA2-09EDE94E540E}"/>
              </a:ext>
            </a:extLst>
          </p:cNvPr>
          <p:cNvSpPr>
            <a:spLocks noGrp="1"/>
          </p:cNvSpPr>
          <p:nvPr>
            <p:ph type="title"/>
          </p:nvPr>
        </p:nvSpPr>
        <p:spPr>
          <a:xfrm>
            <a:off x="839788" y="457200"/>
            <a:ext cx="3932237" cy="1600200"/>
          </a:xfrm>
        </p:spPr>
        <p:txBody>
          <a:bodyPr anchor="b"/>
          <a:lstStyle>
            <a:lvl1pPr>
              <a:defRPr sz="3200"/>
            </a:lvl1pPr>
          </a:lstStyle>
          <a:p>
            <a:r>
              <a:rPr lang="tr-TR"/>
              <a:t>Asıl başlık stilini düzenlemek için tıklayın</a:t>
            </a:r>
          </a:p>
        </p:txBody>
      </p:sp>
      <p:sp>
        <p:nvSpPr>
          <p:cNvPr id="3" name="İçerik Yer Tutucusu 2">
            <a:extLst>
              <a:ext uri="{FF2B5EF4-FFF2-40B4-BE49-F238E27FC236}">
                <a16:creationId xmlns:a16="http://schemas.microsoft.com/office/drawing/2014/main" id="{188E6C2B-BB31-4525-9BD3-CB8A8118278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Metin Yer Tutucusu 3">
            <a:extLst>
              <a:ext uri="{FF2B5EF4-FFF2-40B4-BE49-F238E27FC236}">
                <a16:creationId xmlns:a16="http://schemas.microsoft.com/office/drawing/2014/main" id="{8B55D627-B5FE-4E7D-BAEE-A62C525525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Veri Yer Tutucusu 4">
            <a:extLst>
              <a:ext uri="{FF2B5EF4-FFF2-40B4-BE49-F238E27FC236}">
                <a16:creationId xmlns:a16="http://schemas.microsoft.com/office/drawing/2014/main" id="{060C365E-BA45-415A-A123-FF5B9833FE6C}"/>
              </a:ext>
            </a:extLst>
          </p:cNvPr>
          <p:cNvSpPr>
            <a:spLocks noGrp="1"/>
          </p:cNvSpPr>
          <p:nvPr>
            <p:ph type="dt" sz="half" idx="10"/>
          </p:nvPr>
        </p:nvSpPr>
        <p:spPr/>
        <p:txBody>
          <a:bodyPr/>
          <a:lstStyle/>
          <a:p>
            <a:fld id="{E9C5C2A0-331E-46C8-9886-FB9F34F06712}" type="datetimeFigureOut">
              <a:rPr lang="tr-TR" smtClean="0"/>
              <a:t>2.11.2020</a:t>
            </a:fld>
            <a:endParaRPr lang="tr-TR"/>
          </a:p>
        </p:txBody>
      </p:sp>
      <p:sp>
        <p:nvSpPr>
          <p:cNvPr id="6" name="Alt Bilgi Yer Tutucusu 5">
            <a:extLst>
              <a:ext uri="{FF2B5EF4-FFF2-40B4-BE49-F238E27FC236}">
                <a16:creationId xmlns:a16="http://schemas.microsoft.com/office/drawing/2014/main" id="{4552C95E-7F90-4BC2-99FA-AEEFF3D8BCF2}"/>
              </a:ext>
            </a:extLst>
          </p:cNvPr>
          <p:cNvSpPr>
            <a:spLocks noGrp="1"/>
          </p:cNvSpPr>
          <p:nvPr>
            <p:ph type="ftr" sz="quarter" idx="11"/>
          </p:nvPr>
        </p:nvSpPr>
        <p:spPr/>
        <p:txBody>
          <a:bodyPr/>
          <a:lstStyle/>
          <a:p>
            <a:endParaRPr lang="tr-TR"/>
          </a:p>
        </p:txBody>
      </p:sp>
      <p:sp>
        <p:nvSpPr>
          <p:cNvPr id="7" name="Slayt Numarası Yer Tutucusu 6">
            <a:extLst>
              <a:ext uri="{FF2B5EF4-FFF2-40B4-BE49-F238E27FC236}">
                <a16:creationId xmlns:a16="http://schemas.microsoft.com/office/drawing/2014/main" id="{1613431A-E5CF-48EE-B080-069094F43C97}"/>
              </a:ext>
            </a:extLst>
          </p:cNvPr>
          <p:cNvSpPr>
            <a:spLocks noGrp="1"/>
          </p:cNvSpPr>
          <p:nvPr>
            <p:ph type="sldNum" sz="quarter" idx="12"/>
          </p:nvPr>
        </p:nvSpPr>
        <p:spPr/>
        <p:txBody>
          <a:bodyPr/>
          <a:lstStyle/>
          <a:p>
            <a:fld id="{82CC9875-42DC-46F0-9B12-9D1BCCE0B474}" type="slidenum">
              <a:rPr lang="tr-TR" smtClean="0"/>
              <a:t>‹#›</a:t>
            </a:fld>
            <a:endParaRPr lang="tr-TR"/>
          </a:p>
        </p:txBody>
      </p:sp>
    </p:spTree>
    <p:extLst>
      <p:ext uri="{BB962C8B-B14F-4D97-AF65-F5344CB8AC3E}">
        <p14:creationId xmlns:p14="http://schemas.microsoft.com/office/powerpoint/2010/main" val="24749442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282B5F9-5C19-40E2-87E2-AA270ECAA140}"/>
              </a:ext>
            </a:extLst>
          </p:cNvPr>
          <p:cNvSpPr>
            <a:spLocks noGrp="1"/>
          </p:cNvSpPr>
          <p:nvPr>
            <p:ph type="title"/>
          </p:nvPr>
        </p:nvSpPr>
        <p:spPr>
          <a:xfrm>
            <a:off x="839788" y="457200"/>
            <a:ext cx="3932237" cy="1600200"/>
          </a:xfrm>
        </p:spPr>
        <p:txBody>
          <a:bodyPr anchor="b"/>
          <a:lstStyle>
            <a:lvl1pPr>
              <a:defRPr sz="3200"/>
            </a:lvl1pPr>
          </a:lstStyle>
          <a:p>
            <a:r>
              <a:rPr lang="tr-TR"/>
              <a:t>Asıl başlık stilini düzenlemek için tıklayın</a:t>
            </a:r>
          </a:p>
        </p:txBody>
      </p:sp>
      <p:sp>
        <p:nvSpPr>
          <p:cNvPr id="3" name="Resim Yer Tutucusu 2">
            <a:extLst>
              <a:ext uri="{FF2B5EF4-FFF2-40B4-BE49-F238E27FC236}">
                <a16:creationId xmlns:a16="http://schemas.microsoft.com/office/drawing/2014/main" id="{A88E76DD-03E7-4CAB-95CE-B1909D27A5F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tr-TR"/>
          </a:p>
        </p:txBody>
      </p:sp>
      <p:sp>
        <p:nvSpPr>
          <p:cNvPr id="4" name="Metin Yer Tutucusu 3">
            <a:extLst>
              <a:ext uri="{FF2B5EF4-FFF2-40B4-BE49-F238E27FC236}">
                <a16:creationId xmlns:a16="http://schemas.microsoft.com/office/drawing/2014/main" id="{78FF0230-7841-4C52-8733-9CBEFA5E9A4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Veri Yer Tutucusu 4">
            <a:extLst>
              <a:ext uri="{FF2B5EF4-FFF2-40B4-BE49-F238E27FC236}">
                <a16:creationId xmlns:a16="http://schemas.microsoft.com/office/drawing/2014/main" id="{9296B352-69FC-4836-A777-9492DBC23082}"/>
              </a:ext>
            </a:extLst>
          </p:cNvPr>
          <p:cNvSpPr>
            <a:spLocks noGrp="1"/>
          </p:cNvSpPr>
          <p:nvPr>
            <p:ph type="dt" sz="half" idx="10"/>
          </p:nvPr>
        </p:nvSpPr>
        <p:spPr/>
        <p:txBody>
          <a:bodyPr/>
          <a:lstStyle/>
          <a:p>
            <a:fld id="{E9C5C2A0-331E-46C8-9886-FB9F34F06712}" type="datetimeFigureOut">
              <a:rPr lang="tr-TR" smtClean="0"/>
              <a:t>2.11.2020</a:t>
            </a:fld>
            <a:endParaRPr lang="tr-TR"/>
          </a:p>
        </p:txBody>
      </p:sp>
      <p:sp>
        <p:nvSpPr>
          <p:cNvPr id="6" name="Alt Bilgi Yer Tutucusu 5">
            <a:extLst>
              <a:ext uri="{FF2B5EF4-FFF2-40B4-BE49-F238E27FC236}">
                <a16:creationId xmlns:a16="http://schemas.microsoft.com/office/drawing/2014/main" id="{A5FFF1CC-5856-4010-9547-C97B7BCB6324}"/>
              </a:ext>
            </a:extLst>
          </p:cNvPr>
          <p:cNvSpPr>
            <a:spLocks noGrp="1"/>
          </p:cNvSpPr>
          <p:nvPr>
            <p:ph type="ftr" sz="quarter" idx="11"/>
          </p:nvPr>
        </p:nvSpPr>
        <p:spPr/>
        <p:txBody>
          <a:bodyPr/>
          <a:lstStyle/>
          <a:p>
            <a:endParaRPr lang="tr-TR"/>
          </a:p>
        </p:txBody>
      </p:sp>
      <p:sp>
        <p:nvSpPr>
          <p:cNvPr id="7" name="Slayt Numarası Yer Tutucusu 6">
            <a:extLst>
              <a:ext uri="{FF2B5EF4-FFF2-40B4-BE49-F238E27FC236}">
                <a16:creationId xmlns:a16="http://schemas.microsoft.com/office/drawing/2014/main" id="{BCBC29C2-BBFE-4605-B585-97CF1DBA5512}"/>
              </a:ext>
            </a:extLst>
          </p:cNvPr>
          <p:cNvSpPr>
            <a:spLocks noGrp="1"/>
          </p:cNvSpPr>
          <p:nvPr>
            <p:ph type="sldNum" sz="quarter" idx="12"/>
          </p:nvPr>
        </p:nvSpPr>
        <p:spPr/>
        <p:txBody>
          <a:bodyPr/>
          <a:lstStyle/>
          <a:p>
            <a:fld id="{82CC9875-42DC-46F0-9B12-9D1BCCE0B474}" type="slidenum">
              <a:rPr lang="tr-TR" smtClean="0"/>
              <a:t>‹#›</a:t>
            </a:fld>
            <a:endParaRPr lang="tr-TR"/>
          </a:p>
        </p:txBody>
      </p:sp>
    </p:spTree>
    <p:extLst>
      <p:ext uri="{BB962C8B-B14F-4D97-AF65-F5344CB8AC3E}">
        <p14:creationId xmlns:p14="http://schemas.microsoft.com/office/powerpoint/2010/main" val="29242141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Başlık Yer Tutucusu 1">
            <a:extLst>
              <a:ext uri="{FF2B5EF4-FFF2-40B4-BE49-F238E27FC236}">
                <a16:creationId xmlns:a16="http://schemas.microsoft.com/office/drawing/2014/main" id="{3393E858-B7DA-4A92-9012-1E72BBD63D2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tr-TR"/>
              <a:t>Asıl başlık stilini düzenlemek için tıklayın</a:t>
            </a:r>
          </a:p>
        </p:txBody>
      </p:sp>
      <p:sp>
        <p:nvSpPr>
          <p:cNvPr id="3" name="Metin Yer Tutucusu 2">
            <a:extLst>
              <a:ext uri="{FF2B5EF4-FFF2-40B4-BE49-F238E27FC236}">
                <a16:creationId xmlns:a16="http://schemas.microsoft.com/office/drawing/2014/main" id="{E3B38D32-1583-4298-B307-5E285BA085D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74B1DA00-5464-4BF1-86C3-03CFCF53A53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9C5C2A0-331E-46C8-9886-FB9F34F06712}" type="datetimeFigureOut">
              <a:rPr lang="tr-TR" smtClean="0"/>
              <a:t>2.11.2020</a:t>
            </a:fld>
            <a:endParaRPr lang="tr-TR"/>
          </a:p>
        </p:txBody>
      </p:sp>
      <p:sp>
        <p:nvSpPr>
          <p:cNvPr id="5" name="Alt Bilgi Yer Tutucusu 4">
            <a:extLst>
              <a:ext uri="{FF2B5EF4-FFF2-40B4-BE49-F238E27FC236}">
                <a16:creationId xmlns:a16="http://schemas.microsoft.com/office/drawing/2014/main" id="{35642197-0D27-4FA3-A5FE-5EE8423F3A7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tr-TR"/>
          </a:p>
        </p:txBody>
      </p:sp>
      <p:sp>
        <p:nvSpPr>
          <p:cNvPr id="6" name="Slayt Numarası Yer Tutucusu 5">
            <a:extLst>
              <a:ext uri="{FF2B5EF4-FFF2-40B4-BE49-F238E27FC236}">
                <a16:creationId xmlns:a16="http://schemas.microsoft.com/office/drawing/2014/main" id="{F7F704D2-F894-4359-8283-952066B7204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2CC9875-42DC-46F0-9B12-9D1BCCE0B474}" type="slidenum">
              <a:rPr lang="tr-TR" smtClean="0"/>
              <a:t>‹#›</a:t>
            </a:fld>
            <a:endParaRPr lang="tr-TR"/>
          </a:p>
        </p:txBody>
      </p:sp>
    </p:spTree>
    <p:extLst>
      <p:ext uri="{BB962C8B-B14F-4D97-AF65-F5344CB8AC3E}">
        <p14:creationId xmlns:p14="http://schemas.microsoft.com/office/powerpoint/2010/main" val="6763741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8B4DD44C-2674-4D38-9C49-FCEFCAD416C5}"/>
              </a:ext>
            </a:extLst>
          </p:cNvPr>
          <p:cNvPicPr>
            <a:picLocks noChangeAspect="1"/>
          </p:cNvPicPr>
          <p:nvPr/>
        </p:nvPicPr>
        <p:blipFill>
          <a:blip r:embed="rId2"/>
          <a:stretch>
            <a:fillRect/>
          </a:stretch>
        </p:blipFill>
        <p:spPr>
          <a:xfrm>
            <a:off x="0" y="1673"/>
            <a:ext cx="12192000" cy="6854653"/>
          </a:xfrm>
          <a:prstGeom prst="rect">
            <a:avLst/>
          </a:prstGeom>
        </p:spPr>
      </p:pic>
      <p:sp>
        <p:nvSpPr>
          <p:cNvPr id="3" name="Metin kutusu 2">
            <a:extLst>
              <a:ext uri="{FF2B5EF4-FFF2-40B4-BE49-F238E27FC236}">
                <a16:creationId xmlns:a16="http://schemas.microsoft.com/office/drawing/2014/main" id="{512E1D0D-4714-4B61-81EC-255D60606BEF}"/>
              </a:ext>
            </a:extLst>
          </p:cNvPr>
          <p:cNvSpPr txBox="1"/>
          <p:nvPr/>
        </p:nvSpPr>
        <p:spPr>
          <a:xfrm>
            <a:off x="604911" y="1111348"/>
            <a:ext cx="10930597" cy="4247317"/>
          </a:xfrm>
          <a:prstGeom prst="rect">
            <a:avLst/>
          </a:prstGeom>
          <a:noFill/>
        </p:spPr>
        <p:txBody>
          <a:bodyPr wrap="square" rtlCol="0">
            <a:spAutoFit/>
          </a:bodyPr>
          <a:lstStyle/>
          <a:p>
            <a:r>
              <a:rPr lang="tr-TR" dirty="0"/>
              <a:t>Biz bir insan olarak veriyi üreten kaynağın kendisiyiz. Aynı zamanda üretilen bu veriyi de anlamlandırmak konumunda bulunuyoruz.</a:t>
            </a:r>
          </a:p>
          <a:p>
            <a:endParaRPr lang="tr-TR" dirty="0"/>
          </a:p>
          <a:p>
            <a:r>
              <a:rPr lang="tr-TR" dirty="0"/>
              <a:t>Veri çevremizde sürekli olarak</a:t>
            </a:r>
          </a:p>
          <a:p>
            <a:r>
              <a:rPr lang="tr-TR" dirty="0"/>
              <a:t>üremektedir. Yaptığımız her</a:t>
            </a:r>
          </a:p>
          <a:p>
            <a:r>
              <a:rPr lang="tr-TR" dirty="0"/>
              <a:t>işlemde, yürümemizde bile veri</a:t>
            </a:r>
          </a:p>
          <a:p>
            <a:r>
              <a:rPr lang="tr-TR" dirty="0"/>
              <a:t>üremektedir.</a:t>
            </a:r>
          </a:p>
          <a:p>
            <a:endParaRPr lang="tr-TR" dirty="0"/>
          </a:p>
          <a:p>
            <a:r>
              <a:rPr lang="tr-TR" dirty="0"/>
              <a:t>Doğanın kendisi bile sürekli</a:t>
            </a:r>
          </a:p>
          <a:p>
            <a:r>
              <a:rPr lang="tr-TR" dirty="0"/>
              <a:t>olarak veri üretmektedir.</a:t>
            </a:r>
          </a:p>
          <a:p>
            <a:endParaRPr lang="tr-TR" dirty="0"/>
          </a:p>
          <a:p>
            <a:r>
              <a:rPr lang="tr-TR" dirty="0"/>
              <a:t>İnternet kavramıyla birlikte veri</a:t>
            </a:r>
          </a:p>
          <a:p>
            <a:r>
              <a:rPr lang="tr-TR" dirty="0"/>
              <a:t>üstel olarak artmakta ve kolayca </a:t>
            </a:r>
          </a:p>
          <a:p>
            <a:r>
              <a:rPr lang="tr-TR" dirty="0"/>
              <a:t>kontrol edilemeyecek bir boyuta</a:t>
            </a:r>
          </a:p>
          <a:p>
            <a:r>
              <a:rPr lang="tr-TR" dirty="0"/>
              <a:t>gelmiştir.</a:t>
            </a:r>
          </a:p>
        </p:txBody>
      </p:sp>
      <p:sp>
        <p:nvSpPr>
          <p:cNvPr id="4" name="Metin kutusu 3">
            <a:extLst>
              <a:ext uri="{FF2B5EF4-FFF2-40B4-BE49-F238E27FC236}">
                <a16:creationId xmlns:a16="http://schemas.microsoft.com/office/drawing/2014/main" id="{F4B73281-91BE-495B-BC7A-8E63A62E97C2}"/>
              </a:ext>
            </a:extLst>
          </p:cNvPr>
          <p:cNvSpPr txBox="1"/>
          <p:nvPr/>
        </p:nvSpPr>
        <p:spPr>
          <a:xfrm>
            <a:off x="8356209" y="1856935"/>
            <a:ext cx="3488788" cy="1754326"/>
          </a:xfrm>
          <a:prstGeom prst="rect">
            <a:avLst/>
          </a:prstGeom>
          <a:noFill/>
        </p:spPr>
        <p:txBody>
          <a:bodyPr wrap="square" rtlCol="0">
            <a:spAutoFit/>
          </a:bodyPr>
          <a:lstStyle/>
          <a:p>
            <a:r>
              <a:rPr lang="tr-TR" dirty="0"/>
              <a:t>Bir teknoloji şirketi muhatap olduğu müşterilerini her kanaldan takip etme, onların verilerini analiz etme ve bulmuş olduğu sonuçlarla işini geliştirme ve ilerletmek gibi bazı amaçlara sahiptir.</a:t>
            </a:r>
          </a:p>
        </p:txBody>
      </p:sp>
    </p:spTree>
    <p:extLst>
      <p:ext uri="{BB962C8B-B14F-4D97-AF65-F5344CB8AC3E}">
        <p14:creationId xmlns:p14="http://schemas.microsoft.com/office/powerpoint/2010/main" val="7601954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79F0A89A-FC62-44EC-B0AA-7AE659BAC6B8}"/>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34291824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74EC4B5A-1D16-40FA-B9FA-1D2216566ED6}"/>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27279785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1F58A803-C7E9-4275-9F12-BF4B797B2D9B}"/>
              </a:ext>
            </a:extLst>
          </p:cNvPr>
          <p:cNvPicPr>
            <a:picLocks noChangeAspect="1"/>
          </p:cNvPicPr>
          <p:nvPr/>
        </p:nvPicPr>
        <p:blipFill>
          <a:blip r:embed="rId2"/>
          <a:stretch>
            <a:fillRect/>
          </a:stretch>
        </p:blipFill>
        <p:spPr>
          <a:xfrm>
            <a:off x="0" y="1673"/>
            <a:ext cx="12192000" cy="6854653"/>
          </a:xfrm>
          <a:prstGeom prst="rect">
            <a:avLst/>
          </a:prstGeom>
        </p:spPr>
      </p:pic>
      <p:sp>
        <p:nvSpPr>
          <p:cNvPr id="3" name="Metin kutusu 2">
            <a:extLst>
              <a:ext uri="{FF2B5EF4-FFF2-40B4-BE49-F238E27FC236}">
                <a16:creationId xmlns:a16="http://schemas.microsoft.com/office/drawing/2014/main" id="{C927FCC4-B133-4860-A543-E01E7AB1A6D7}"/>
              </a:ext>
            </a:extLst>
          </p:cNvPr>
          <p:cNvSpPr txBox="1"/>
          <p:nvPr/>
        </p:nvSpPr>
        <p:spPr>
          <a:xfrm>
            <a:off x="2836582" y="1091380"/>
            <a:ext cx="6518836" cy="369332"/>
          </a:xfrm>
          <a:prstGeom prst="rect">
            <a:avLst/>
          </a:prstGeom>
          <a:noFill/>
        </p:spPr>
        <p:txBody>
          <a:bodyPr wrap="none" rtlCol="0">
            <a:spAutoFit/>
          </a:bodyPr>
          <a:lstStyle/>
          <a:p>
            <a:r>
              <a:rPr lang="tr-TR" dirty="0"/>
              <a:t>KÜME – CLUSTER YAPISI : Birden fazla bilgisayarın bir arada çalışması</a:t>
            </a:r>
          </a:p>
        </p:txBody>
      </p:sp>
    </p:spTree>
    <p:extLst>
      <p:ext uri="{BB962C8B-B14F-4D97-AF65-F5344CB8AC3E}">
        <p14:creationId xmlns:p14="http://schemas.microsoft.com/office/powerpoint/2010/main" val="40305359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664E1C13-D865-4244-9E39-E7BFAD1DB888}"/>
              </a:ext>
            </a:extLst>
          </p:cNvPr>
          <p:cNvPicPr>
            <a:picLocks noChangeAspect="1"/>
          </p:cNvPicPr>
          <p:nvPr/>
        </p:nvPicPr>
        <p:blipFill>
          <a:blip r:embed="rId2"/>
          <a:stretch>
            <a:fillRect/>
          </a:stretch>
        </p:blipFill>
        <p:spPr>
          <a:xfrm>
            <a:off x="0" y="1673"/>
            <a:ext cx="12192000" cy="6854653"/>
          </a:xfrm>
          <a:prstGeom prst="rect">
            <a:avLst/>
          </a:prstGeom>
        </p:spPr>
      </p:pic>
      <p:sp>
        <p:nvSpPr>
          <p:cNvPr id="3" name="Metin kutusu 2">
            <a:extLst>
              <a:ext uri="{FF2B5EF4-FFF2-40B4-BE49-F238E27FC236}">
                <a16:creationId xmlns:a16="http://schemas.microsoft.com/office/drawing/2014/main" id="{F9394455-EDAA-457F-B8D6-92B41B2A17D8}"/>
              </a:ext>
            </a:extLst>
          </p:cNvPr>
          <p:cNvSpPr txBox="1"/>
          <p:nvPr/>
        </p:nvSpPr>
        <p:spPr>
          <a:xfrm>
            <a:off x="351693" y="731520"/>
            <a:ext cx="10728960" cy="5909310"/>
          </a:xfrm>
          <a:prstGeom prst="rect">
            <a:avLst/>
          </a:prstGeom>
          <a:noFill/>
        </p:spPr>
        <p:txBody>
          <a:bodyPr wrap="square" rtlCol="0">
            <a:spAutoFit/>
          </a:bodyPr>
          <a:lstStyle/>
          <a:p>
            <a:r>
              <a:rPr lang="tr-TR" dirty="0" err="1"/>
              <a:t>Input</a:t>
            </a:r>
            <a:r>
              <a:rPr lang="tr-TR" dirty="0"/>
              <a:t> ta bazı hayvanlar verilmiştir. Görevimiz hangi hayvandan kaç tane olduğunu saymak istiyoruz. Ve </a:t>
            </a:r>
            <a:r>
              <a:rPr lang="tr-TR" dirty="0" err="1"/>
              <a:t>input</a:t>
            </a:r>
            <a:r>
              <a:rPr lang="tr-TR" dirty="0"/>
              <a:t> ta 3 tane satır var.</a:t>
            </a:r>
          </a:p>
          <a:p>
            <a:endParaRPr lang="tr-TR" dirty="0"/>
          </a:p>
          <a:p>
            <a:r>
              <a:rPr lang="tr-TR" dirty="0" err="1"/>
              <a:t>Slitting</a:t>
            </a:r>
            <a:r>
              <a:rPr lang="tr-TR" dirty="0"/>
              <a:t> : Her bir satır bölünüyor.</a:t>
            </a:r>
          </a:p>
          <a:p>
            <a:endParaRPr lang="tr-TR" dirty="0"/>
          </a:p>
          <a:p>
            <a:r>
              <a:rPr lang="tr-TR" dirty="0" err="1"/>
              <a:t>Mapping</a:t>
            </a:r>
            <a:r>
              <a:rPr lang="tr-TR" dirty="0"/>
              <a:t>: Her bir</a:t>
            </a:r>
          </a:p>
          <a:p>
            <a:r>
              <a:rPr lang="tr-TR" dirty="0" err="1"/>
              <a:t>splitte</a:t>
            </a:r>
            <a:r>
              <a:rPr lang="tr-TR" dirty="0"/>
              <a:t> yer alan</a:t>
            </a:r>
          </a:p>
          <a:p>
            <a:r>
              <a:rPr lang="tr-TR" dirty="0"/>
              <a:t>hayvanlar kendi içinde</a:t>
            </a:r>
          </a:p>
          <a:p>
            <a:r>
              <a:rPr lang="tr-TR" dirty="0"/>
              <a:t>sayılıyor.</a:t>
            </a:r>
          </a:p>
          <a:p>
            <a:endParaRPr lang="tr-TR" dirty="0"/>
          </a:p>
          <a:p>
            <a:r>
              <a:rPr lang="tr-TR" dirty="0"/>
              <a:t>MAP aşamasının görevi</a:t>
            </a:r>
          </a:p>
          <a:p>
            <a:r>
              <a:rPr lang="tr-TR" dirty="0"/>
              <a:t>HDFS üzerindeki girdi verilerini</a:t>
            </a:r>
          </a:p>
          <a:p>
            <a:r>
              <a:rPr lang="tr-TR" dirty="0"/>
              <a:t>işlemektir. Girdi verisi satır </a:t>
            </a:r>
            <a:r>
              <a:rPr lang="tr-TR" dirty="0" err="1"/>
              <a:t>satır</a:t>
            </a:r>
            <a:endParaRPr lang="tr-TR" dirty="0"/>
          </a:p>
          <a:p>
            <a:r>
              <a:rPr lang="tr-TR" dirty="0" err="1"/>
              <a:t>map</a:t>
            </a:r>
            <a:r>
              <a:rPr lang="tr-TR" dirty="0"/>
              <a:t> </a:t>
            </a:r>
            <a:r>
              <a:rPr lang="tr-TR" dirty="0" err="1"/>
              <a:t>fonksiyonundna</a:t>
            </a:r>
            <a:r>
              <a:rPr lang="tr-TR" dirty="0"/>
              <a:t> geçirilir, </a:t>
            </a:r>
            <a:r>
              <a:rPr lang="tr-TR" dirty="0" err="1"/>
              <a:t>map</a:t>
            </a:r>
            <a:endParaRPr lang="tr-TR" dirty="0"/>
          </a:p>
          <a:p>
            <a:r>
              <a:rPr lang="tr-TR" dirty="0"/>
              <a:t>fonksiyonu veriyi işler ve yeni veri </a:t>
            </a:r>
          </a:p>
          <a:p>
            <a:r>
              <a:rPr lang="tr-TR" dirty="0"/>
              <a:t>parçacıkları oluşturur.</a:t>
            </a:r>
          </a:p>
          <a:p>
            <a:endParaRPr lang="tr-TR" dirty="0"/>
          </a:p>
          <a:p>
            <a:r>
              <a:rPr lang="tr-TR" dirty="0" err="1"/>
              <a:t>Shuffling</a:t>
            </a:r>
            <a:r>
              <a:rPr lang="tr-TR" dirty="0"/>
              <a:t> ve </a:t>
            </a:r>
            <a:r>
              <a:rPr lang="tr-TR" dirty="0" err="1"/>
              <a:t>Reducing</a:t>
            </a:r>
            <a:r>
              <a:rPr lang="tr-TR" dirty="0"/>
              <a:t> : </a:t>
            </a:r>
            <a:r>
              <a:rPr lang="tr-TR" dirty="0" err="1"/>
              <a:t>Map</a:t>
            </a:r>
            <a:r>
              <a:rPr lang="tr-TR" dirty="0"/>
              <a:t> te yapılan işlemler biraz daha düzenlileştirilir. </a:t>
            </a:r>
          </a:p>
          <a:p>
            <a:r>
              <a:rPr lang="tr-TR" dirty="0" err="1"/>
              <a:t>Shufflin</a:t>
            </a:r>
            <a:r>
              <a:rPr lang="tr-TR" dirty="0"/>
              <a:t> ve </a:t>
            </a:r>
            <a:r>
              <a:rPr lang="tr-TR" dirty="0" err="1"/>
              <a:t>Reducing</a:t>
            </a:r>
            <a:r>
              <a:rPr lang="tr-TR" dirty="0"/>
              <a:t> e birlikte </a:t>
            </a:r>
            <a:r>
              <a:rPr lang="tr-TR" dirty="0" err="1"/>
              <a:t>Reduce</a:t>
            </a:r>
            <a:r>
              <a:rPr lang="tr-TR" dirty="0"/>
              <a:t> aşaması da denmektedir ve </a:t>
            </a:r>
            <a:r>
              <a:rPr lang="tr-TR" dirty="0" err="1"/>
              <a:t>Map</a:t>
            </a:r>
            <a:r>
              <a:rPr lang="tr-TR" dirty="0"/>
              <a:t> ile birlikte çalışmaktadır. </a:t>
            </a:r>
            <a:r>
              <a:rPr lang="tr-TR" dirty="0" err="1"/>
              <a:t>Map</a:t>
            </a:r>
            <a:r>
              <a:rPr lang="tr-TR" dirty="0"/>
              <a:t> – </a:t>
            </a:r>
            <a:r>
              <a:rPr lang="tr-TR" dirty="0" err="1"/>
              <a:t>Reduce</a:t>
            </a:r>
            <a:r>
              <a:rPr lang="tr-TR" dirty="0"/>
              <a:t> görevleri boyunca küme üzerindeki tüm bilgisayarlara gönderilir, tüm görevlerin başarılı olup olmadığı, verilerin taşınıp taşınmadığı vb. işlemler de kontrol edilir.</a:t>
            </a:r>
          </a:p>
        </p:txBody>
      </p:sp>
      <p:sp>
        <p:nvSpPr>
          <p:cNvPr id="4" name="Metin kutusu 3">
            <a:extLst>
              <a:ext uri="{FF2B5EF4-FFF2-40B4-BE49-F238E27FC236}">
                <a16:creationId xmlns:a16="http://schemas.microsoft.com/office/drawing/2014/main" id="{81859D77-B6A7-44B8-8BC2-39A9E038C82D}"/>
              </a:ext>
            </a:extLst>
          </p:cNvPr>
          <p:cNvSpPr txBox="1"/>
          <p:nvPr/>
        </p:nvSpPr>
        <p:spPr>
          <a:xfrm>
            <a:off x="8553156" y="2194561"/>
            <a:ext cx="3066757" cy="2031325"/>
          </a:xfrm>
          <a:prstGeom prst="rect">
            <a:avLst/>
          </a:prstGeom>
          <a:noFill/>
        </p:spPr>
        <p:txBody>
          <a:bodyPr wrap="square" rtlCol="0">
            <a:spAutoFit/>
          </a:bodyPr>
          <a:lstStyle/>
          <a:p>
            <a:r>
              <a:rPr lang="tr-TR" dirty="0" err="1"/>
              <a:t>Shuffle</a:t>
            </a:r>
            <a:r>
              <a:rPr lang="tr-TR" dirty="0"/>
              <a:t> ve </a:t>
            </a:r>
            <a:r>
              <a:rPr lang="tr-TR" dirty="0" err="1"/>
              <a:t>Reduce</a:t>
            </a:r>
            <a:r>
              <a:rPr lang="tr-TR" dirty="0"/>
              <a:t> aşamalarının görevi </a:t>
            </a:r>
            <a:r>
              <a:rPr lang="tr-TR" dirty="0" err="1"/>
              <a:t>Map</a:t>
            </a:r>
            <a:r>
              <a:rPr lang="tr-TR" dirty="0"/>
              <a:t> aşamasından gelen veriyi işlemek ve indirgemektir.</a:t>
            </a:r>
          </a:p>
          <a:p>
            <a:endParaRPr lang="tr-TR" dirty="0"/>
          </a:p>
          <a:p>
            <a:r>
              <a:rPr lang="tr-TR" dirty="0" err="1"/>
              <a:t>Merged</a:t>
            </a:r>
            <a:r>
              <a:rPr lang="tr-TR" dirty="0"/>
              <a:t> :  İş parçaları bir araya getirilir.</a:t>
            </a:r>
          </a:p>
        </p:txBody>
      </p:sp>
    </p:spTree>
    <p:extLst>
      <p:ext uri="{BB962C8B-B14F-4D97-AF65-F5344CB8AC3E}">
        <p14:creationId xmlns:p14="http://schemas.microsoft.com/office/powerpoint/2010/main" val="32633965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etin kutusu 1">
            <a:extLst>
              <a:ext uri="{FF2B5EF4-FFF2-40B4-BE49-F238E27FC236}">
                <a16:creationId xmlns:a16="http://schemas.microsoft.com/office/drawing/2014/main" id="{392C3F23-A9B4-4803-8AF4-E6E4C5D854ED}"/>
              </a:ext>
            </a:extLst>
          </p:cNvPr>
          <p:cNvSpPr txBox="1"/>
          <p:nvPr/>
        </p:nvSpPr>
        <p:spPr>
          <a:xfrm>
            <a:off x="872197" y="815926"/>
            <a:ext cx="10564837" cy="3139321"/>
          </a:xfrm>
          <a:prstGeom prst="rect">
            <a:avLst/>
          </a:prstGeom>
          <a:noFill/>
        </p:spPr>
        <p:txBody>
          <a:bodyPr wrap="square" rtlCol="0">
            <a:spAutoFit/>
          </a:bodyPr>
          <a:lstStyle/>
          <a:p>
            <a:r>
              <a:rPr lang="tr-TR" dirty="0"/>
              <a:t>ÖRNEK</a:t>
            </a:r>
          </a:p>
          <a:p>
            <a:endParaRPr lang="tr-TR" dirty="0"/>
          </a:p>
          <a:p>
            <a:r>
              <a:rPr lang="tr-TR" dirty="0"/>
              <a:t>Kuruyemişçi olduğumuzu düşünelim.</a:t>
            </a:r>
          </a:p>
          <a:p>
            <a:r>
              <a:rPr lang="tr-TR" dirty="0"/>
              <a:t>Elimize bir kamyon kuruyemiş geldi. Karışık olarak. Örneğin 1 ton. Amacımız bu kuruyemiş ayıklamak ve sonra fiyatlandırarak satmak.</a:t>
            </a:r>
          </a:p>
          <a:p>
            <a:endParaRPr lang="tr-TR" dirty="0"/>
          </a:p>
          <a:p>
            <a:r>
              <a:rPr lang="tr-TR" dirty="0"/>
              <a:t>Bir kişi olarak bu işi yapmaya çalışsak 100 günde bitireceğimizi düşünelim. Buna geleneksel sistemler denir.</a:t>
            </a:r>
          </a:p>
          <a:p>
            <a:endParaRPr lang="tr-TR" dirty="0"/>
          </a:p>
          <a:p>
            <a:r>
              <a:rPr lang="tr-TR" dirty="0"/>
              <a:t>Yeni sistemde ;</a:t>
            </a:r>
          </a:p>
          <a:p>
            <a:r>
              <a:rPr lang="tr-TR" dirty="0"/>
              <a:t>10 kişiyi çağıralım. 1 tonluk kuruyemiş 10 parçaya bölünür. Herkese bir parça verilir. Ve bu işi 10 günde bitirebilirler. Hepsi aynı anda başladığında ve hepsinin aynı iş yapama becerisine sahiptir.</a:t>
            </a:r>
          </a:p>
        </p:txBody>
      </p:sp>
    </p:spTree>
    <p:extLst>
      <p:ext uri="{BB962C8B-B14F-4D97-AF65-F5344CB8AC3E}">
        <p14:creationId xmlns:p14="http://schemas.microsoft.com/office/powerpoint/2010/main" val="35755814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F3F93415-3A62-44FF-B6DF-1F2BE9C5560B}"/>
              </a:ext>
            </a:extLst>
          </p:cNvPr>
          <p:cNvPicPr>
            <a:picLocks noChangeAspect="1"/>
          </p:cNvPicPr>
          <p:nvPr/>
        </p:nvPicPr>
        <p:blipFill>
          <a:blip r:embed="rId2"/>
          <a:stretch>
            <a:fillRect/>
          </a:stretch>
        </p:blipFill>
        <p:spPr>
          <a:xfrm>
            <a:off x="0" y="1673"/>
            <a:ext cx="12192000" cy="6854653"/>
          </a:xfrm>
          <a:prstGeom prst="rect">
            <a:avLst/>
          </a:prstGeom>
        </p:spPr>
      </p:pic>
      <p:sp>
        <p:nvSpPr>
          <p:cNvPr id="3" name="Metin kutusu 2">
            <a:extLst>
              <a:ext uri="{FF2B5EF4-FFF2-40B4-BE49-F238E27FC236}">
                <a16:creationId xmlns:a16="http://schemas.microsoft.com/office/drawing/2014/main" id="{72E8B104-F14A-4049-AE29-857F6313AACF}"/>
              </a:ext>
            </a:extLst>
          </p:cNvPr>
          <p:cNvSpPr txBox="1"/>
          <p:nvPr/>
        </p:nvSpPr>
        <p:spPr>
          <a:xfrm>
            <a:off x="5261318" y="5584873"/>
            <a:ext cx="5219113" cy="646331"/>
          </a:xfrm>
          <a:prstGeom prst="rect">
            <a:avLst/>
          </a:prstGeom>
          <a:noFill/>
        </p:spPr>
        <p:txBody>
          <a:bodyPr wrap="square" rtlCol="0">
            <a:spAutoFit/>
          </a:bodyPr>
          <a:lstStyle/>
          <a:p>
            <a:r>
              <a:rPr lang="tr-TR" dirty="0"/>
              <a:t>Sistem çalışırken bir makine bozulursa bu </a:t>
            </a:r>
            <a:r>
              <a:rPr lang="tr-TR" dirty="0" err="1"/>
              <a:t>tolera</a:t>
            </a:r>
            <a:r>
              <a:rPr lang="tr-TR" dirty="0"/>
              <a:t> edebiliyor ve bu arıza problem çıkarmıyor.</a:t>
            </a:r>
          </a:p>
        </p:txBody>
      </p:sp>
      <p:sp>
        <p:nvSpPr>
          <p:cNvPr id="4" name="Metin kutusu 3">
            <a:extLst>
              <a:ext uri="{FF2B5EF4-FFF2-40B4-BE49-F238E27FC236}">
                <a16:creationId xmlns:a16="http://schemas.microsoft.com/office/drawing/2014/main" id="{6F810A78-A114-4F26-9705-612E737967FB}"/>
              </a:ext>
            </a:extLst>
          </p:cNvPr>
          <p:cNvSpPr txBox="1"/>
          <p:nvPr/>
        </p:nvSpPr>
        <p:spPr>
          <a:xfrm>
            <a:off x="5261318" y="4903479"/>
            <a:ext cx="2759345" cy="369332"/>
          </a:xfrm>
          <a:prstGeom prst="rect">
            <a:avLst/>
          </a:prstGeom>
          <a:noFill/>
        </p:spPr>
        <p:txBody>
          <a:bodyPr wrap="none" rtlCol="0">
            <a:spAutoFit/>
          </a:bodyPr>
          <a:lstStyle/>
          <a:p>
            <a:r>
              <a:rPr lang="tr-TR" dirty="0"/>
              <a:t>Cluster sayısını arttırabiliriz.</a:t>
            </a:r>
          </a:p>
        </p:txBody>
      </p:sp>
    </p:spTree>
    <p:extLst>
      <p:ext uri="{BB962C8B-B14F-4D97-AF65-F5344CB8AC3E}">
        <p14:creationId xmlns:p14="http://schemas.microsoft.com/office/powerpoint/2010/main" val="29597335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F2E3EF93-B6BF-462D-B26D-34F2881DA96B}"/>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21277373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70301EF8-B33B-4E6E-954E-9DE2EDDD678C}"/>
              </a:ext>
            </a:extLst>
          </p:cNvPr>
          <p:cNvPicPr>
            <a:picLocks noChangeAspect="1"/>
          </p:cNvPicPr>
          <p:nvPr/>
        </p:nvPicPr>
        <p:blipFill>
          <a:blip r:embed="rId2"/>
          <a:stretch>
            <a:fillRect/>
          </a:stretch>
        </p:blipFill>
        <p:spPr>
          <a:xfrm>
            <a:off x="0" y="1673"/>
            <a:ext cx="12192000" cy="6854653"/>
          </a:xfrm>
          <a:prstGeom prst="rect">
            <a:avLst/>
          </a:prstGeom>
        </p:spPr>
      </p:pic>
      <p:sp>
        <p:nvSpPr>
          <p:cNvPr id="3" name="Metin kutusu 2">
            <a:extLst>
              <a:ext uri="{FF2B5EF4-FFF2-40B4-BE49-F238E27FC236}">
                <a16:creationId xmlns:a16="http://schemas.microsoft.com/office/drawing/2014/main" id="{45DB0CDA-837D-4692-B97A-4AB355CFA351}"/>
              </a:ext>
            </a:extLst>
          </p:cNvPr>
          <p:cNvSpPr txBox="1"/>
          <p:nvPr/>
        </p:nvSpPr>
        <p:spPr>
          <a:xfrm>
            <a:off x="1238866" y="4468762"/>
            <a:ext cx="9689690" cy="1200329"/>
          </a:xfrm>
          <a:prstGeom prst="rect">
            <a:avLst/>
          </a:prstGeom>
          <a:noFill/>
        </p:spPr>
        <p:txBody>
          <a:bodyPr wrap="square" rtlCol="0">
            <a:spAutoFit/>
          </a:bodyPr>
          <a:lstStyle/>
          <a:p>
            <a:r>
              <a:rPr lang="tr-TR" dirty="0" err="1"/>
              <a:t>Apache</a:t>
            </a:r>
            <a:r>
              <a:rPr lang="tr-TR" dirty="0"/>
              <a:t> </a:t>
            </a:r>
            <a:r>
              <a:rPr lang="tr-TR" dirty="0" err="1"/>
              <a:t>Hadoop'un</a:t>
            </a:r>
            <a:r>
              <a:rPr lang="tr-TR" dirty="0"/>
              <a:t> değil </a:t>
            </a:r>
            <a:r>
              <a:rPr lang="tr-TR" dirty="0" err="1"/>
              <a:t>MapReduce</a:t>
            </a:r>
            <a:r>
              <a:rPr lang="tr-TR" dirty="0"/>
              <a:t> </a:t>
            </a:r>
            <a:r>
              <a:rPr lang="tr-TR" dirty="0" err="1"/>
              <a:t>ın</a:t>
            </a:r>
            <a:r>
              <a:rPr lang="tr-TR" dirty="0"/>
              <a:t> alternatifi olarak gelmiştir.</a:t>
            </a:r>
          </a:p>
          <a:p>
            <a:endParaRPr lang="tr-TR" dirty="0"/>
          </a:p>
          <a:p>
            <a:r>
              <a:rPr lang="tr-TR" dirty="0" err="1"/>
              <a:t>Apache</a:t>
            </a:r>
            <a:r>
              <a:rPr lang="tr-TR" dirty="0"/>
              <a:t> </a:t>
            </a:r>
            <a:r>
              <a:rPr lang="tr-TR" dirty="0" err="1"/>
              <a:t>Hadoop</a:t>
            </a:r>
            <a:r>
              <a:rPr lang="tr-TR" dirty="0"/>
              <a:t> un DISK bazlı çalışma modeline alternatif olarak geliştirilen IN MEMORY – BELLEK İÇİ çalışma prensibiyle çalışan bir modeldir.</a:t>
            </a:r>
          </a:p>
        </p:txBody>
      </p:sp>
    </p:spTree>
    <p:extLst>
      <p:ext uri="{BB962C8B-B14F-4D97-AF65-F5344CB8AC3E}">
        <p14:creationId xmlns:p14="http://schemas.microsoft.com/office/powerpoint/2010/main" val="11256940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B91FCB9E-81E4-4732-BC71-79DFDE7E05B0}"/>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35225234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9A4F531C-5B25-4226-A581-976DA1063BEC}"/>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35048962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EE3D4694-4909-4CAB-B6C8-24953F009B4D}"/>
              </a:ext>
            </a:extLst>
          </p:cNvPr>
          <p:cNvPicPr>
            <a:picLocks noChangeAspect="1"/>
          </p:cNvPicPr>
          <p:nvPr/>
        </p:nvPicPr>
        <p:blipFill>
          <a:blip r:embed="rId2"/>
          <a:stretch>
            <a:fillRect/>
          </a:stretch>
        </p:blipFill>
        <p:spPr>
          <a:xfrm>
            <a:off x="0" y="1673"/>
            <a:ext cx="12192000" cy="6854653"/>
          </a:xfrm>
          <a:prstGeom prst="rect">
            <a:avLst/>
          </a:prstGeom>
        </p:spPr>
      </p:pic>
      <p:sp>
        <p:nvSpPr>
          <p:cNvPr id="4" name="Metin kutusu 3">
            <a:extLst>
              <a:ext uri="{FF2B5EF4-FFF2-40B4-BE49-F238E27FC236}">
                <a16:creationId xmlns:a16="http://schemas.microsoft.com/office/drawing/2014/main" id="{E5CE066A-3583-4FE0-9F4C-150C5675270C}"/>
              </a:ext>
            </a:extLst>
          </p:cNvPr>
          <p:cNvSpPr txBox="1"/>
          <p:nvPr/>
        </p:nvSpPr>
        <p:spPr>
          <a:xfrm>
            <a:off x="1369255" y="5711483"/>
            <a:ext cx="9453489" cy="646331"/>
          </a:xfrm>
          <a:prstGeom prst="rect">
            <a:avLst/>
          </a:prstGeom>
          <a:noFill/>
        </p:spPr>
        <p:txBody>
          <a:bodyPr wrap="square" rtlCol="0">
            <a:spAutoFit/>
          </a:bodyPr>
          <a:lstStyle/>
          <a:p>
            <a:r>
              <a:rPr lang="tr-TR" dirty="0"/>
              <a:t>Örneğin bir SQL veritabanına bir sorgu gönderildiğinde, sorgu sonucunun geri dönememesi üç beş saat gibi bir beklemenin oluşması gibi durumlar geleneksel yöntemlerle veriyi işleyememektir.</a:t>
            </a:r>
          </a:p>
        </p:txBody>
      </p:sp>
    </p:spTree>
    <p:extLst>
      <p:ext uri="{BB962C8B-B14F-4D97-AF65-F5344CB8AC3E}">
        <p14:creationId xmlns:p14="http://schemas.microsoft.com/office/powerpoint/2010/main" val="19396519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10D0CA65-DF3B-4E88-A8E3-43E876E5A259}"/>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13863009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D6570C38-4F64-427D-8ED2-65AFA8DDDE95}"/>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36341513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DDA5906E-8AA1-4058-9884-3D94673E5B4F}"/>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32363215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A23DA6E4-F814-4273-B397-91D779CA7072}"/>
              </a:ext>
            </a:extLst>
          </p:cNvPr>
          <p:cNvPicPr>
            <a:picLocks noChangeAspect="1"/>
          </p:cNvPicPr>
          <p:nvPr/>
        </p:nvPicPr>
        <p:blipFill>
          <a:blip r:embed="rId2"/>
          <a:stretch>
            <a:fillRect/>
          </a:stretch>
        </p:blipFill>
        <p:spPr>
          <a:xfrm>
            <a:off x="0" y="1673"/>
            <a:ext cx="12192000" cy="6854653"/>
          </a:xfrm>
          <a:prstGeom prst="rect">
            <a:avLst/>
          </a:prstGeom>
        </p:spPr>
      </p:pic>
      <p:sp>
        <p:nvSpPr>
          <p:cNvPr id="3" name="Metin kutusu 2">
            <a:extLst>
              <a:ext uri="{FF2B5EF4-FFF2-40B4-BE49-F238E27FC236}">
                <a16:creationId xmlns:a16="http://schemas.microsoft.com/office/drawing/2014/main" id="{3979531E-6933-4B18-A5EC-343C11BFCD1D}"/>
              </a:ext>
            </a:extLst>
          </p:cNvPr>
          <p:cNvSpPr txBox="1"/>
          <p:nvPr/>
        </p:nvSpPr>
        <p:spPr>
          <a:xfrm>
            <a:off x="1268361" y="2713703"/>
            <a:ext cx="1714124" cy="369332"/>
          </a:xfrm>
          <a:prstGeom prst="rect">
            <a:avLst/>
          </a:prstGeom>
          <a:noFill/>
        </p:spPr>
        <p:txBody>
          <a:bodyPr wrap="none" rtlCol="0">
            <a:spAutoFit/>
          </a:bodyPr>
          <a:lstStyle/>
          <a:p>
            <a:r>
              <a:rPr lang="tr-TR" dirty="0" err="1"/>
              <a:t>Spark</a:t>
            </a:r>
            <a:r>
              <a:rPr lang="tr-TR" dirty="0"/>
              <a:t> </a:t>
            </a:r>
            <a:r>
              <a:rPr lang="tr-TR" dirty="0" err="1"/>
              <a:t>Streaming</a:t>
            </a:r>
            <a:endParaRPr lang="tr-TR" dirty="0"/>
          </a:p>
        </p:txBody>
      </p:sp>
    </p:spTree>
    <p:extLst>
      <p:ext uri="{BB962C8B-B14F-4D97-AF65-F5344CB8AC3E}">
        <p14:creationId xmlns:p14="http://schemas.microsoft.com/office/powerpoint/2010/main" val="16938412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20F3F69A-D7C4-4ED2-8621-2C9AEA8EA217}"/>
              </a:ext>
            </a:extLst>
          </p:cNvPr>
          <p:cNvPicPr>
            <a:picLocks noChangeAspect="1"/>
          </p:cNvPicPr>
          <p:nvPr/>
        </p:nvPicPr>
        <p:blipFill>
          <a:blip r:embed="rId2"/>
          <a:stretch>
            <a:fillRect/>
          </a:stretch>
        </p:blipFill>
        <p:spPr>
          <a:xfrm>
            <a:off x="0" y="1673"/>
            <a:ext cx="12192000" cy="6854653"/>
          </a:xfrm>
          <a:prstGeom prst="rect">
            <a:avLst/>
          </a:prstGeom>
        </p:spPr>
      </p:pic>
      <p:sp>
        <p:nvSpPr>
          <p:cNvPr id="3" name="Metin kutusu 2">
            <a:extLst>
              <a:ext uri="{FF2B5EF4-FFF2-40B4-BE49-F238E27FC236}">
                <a16:creationId xmlns:a16="http://schemas.microsoft.com/office/drawing/2014/main" id="{4151D5C5-3112-4013-AE7A-849A70624D5B}"/>
              </a:ext>
            </a:extLst>
          </p:cNvPr>
          <p:cNvSpPr txBox="1"/>
          <p:nvPr/>
        </p:nvSpPr>
        <p:spPr>
          <a:xfrm flipH="1">
            <a:off x="1771280" y="2684206"/>
            <a:ext cx="942423" cy="369332"/>
          </a:xfrm>
          <a:prstGeom prst="rect">
            <a:avLst/>
          </a:prstGeom>
          <a:noFill/>
        </p:spPr>
        <p:txBody>
          <a:bodyPr wrap="square" rtlCol="0">
            <a:spAutoFit/>
          </a:bodyPr>
          <a:lstStyle/>
          <a:p>
            <a:r>
              <a:rPr lang="tr-TR" dirty="0" err="1"/>
              <a:t>GraphX</a:t>
            </a:r>
            <a:endParaRPr lang="tr-TR" dirty="0"/>
          </a:p>
        </p:txBody>
      </p:sp>
    </p:spTree>
    <p:extLst>
      <p:ext uri="{BB962C8B-B14F-4D97-AF65-F5344CB8AC3E}">
        <p14:creationId xmlns:p14="http://schemas.microsoft.com/office/powerpoint/2010/main" val="15091397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13E566DD-BEE2-443F-9FD5-6EB75DE743CF}"/>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1066737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D2C91845-8011-48CE-B3D4-0190AA06C775}"/>
              </a:ext>
            </a:extLst>
          </p:cNvPr>
          <p:cNvPicPr>
            <a:picLocks noChangeAspect="1"/>
          </p:cNvPicPr>
          <p:nvPr/>
        </p:nvPicPr>
        <p:blipFill>
          <a:blip r:embed="rId2"/>
          <a:stretch>
            <a:fillRect/>
          </a:stretch>
        </p:blipFill>
        <p:spPr>
          <a:xfrm>
            <a:off x="0" y="1673"/>
            <a:ext cx="12192000" cy="6854653"/>
          </a:xfrm>
          <a:prstGeom prst="rect">
            <a:avLst/>
          </a:prstGeom>
        </p:spPr>
      </p:pic>
      <p:sp>
        <p:nvSpPr>
          <p:cNvPr id="3" name="Metin kutusu 2">
            <a:extLst>
              <a:ext uri="{FF2B5EF4-FFF2-40B4-BE49-F238E27FC236}">
                <a16:creationId xmlns:a16="http://schemas.microsoft.com/office/drawing/2014/main" id="{0DC4C525-FBEA-474F-9D36-D5ECA8C5A075}"/>
              </a:ext>
            </a:extLst>
          </p:cNvPr>
          <p:cNvSpPr txBox="1"/>
          <p:nvPr/>
        </p:nvSpPr>
        <p:spPr>
          <a:xfrm>
            <a:off x="8200105" y="1312606"/>
            <a:ext cx="2662139" cy="369332"/>
          </a:xfrm>
          <a:prstGeom prst="rect">
            <a:avLst/>
          </a:prstGeom>
          <a:noFill/>
        </p:spPr>
        <p:txBody>
          <a:bodyPr wrap="none" rtlCol="0">
            <a:spAutoFit/>
          </a:bodyPr>
          <a:lstStyle/>
          <a:p>
            <a:r>
              <a:rPr lang="tr-TR" dirty="0"/>
              <a:t>RDDS üç aşamadan oluşur.</a:t>
            </a:r>
          </a:p>
        </p:txBody>
      </p:sp>
      <p:sp>
        <p:nvSpPr>
          <p:cNvPr id="4" name="Metin kutusu 3">
            <a:extLst>
              <a:ext uri="{FF2B5EF4-FFF2-40B4-BE49-F238E27FC236}">
                <a16:creationId xmlns:a16="http://schemas.microsoft.com/office/drawing/2014/main" id="{829B7B6D-B640-4D4E-B53A-45217CE62632}"/>
              </a:ext>
            </a:extLst>
          </p:cNvPr>
          <p:cNvSpPr txBox="1"/>
          <p:nvPr/>
        </p:nvSpPr>
        <p:spPr>
          <a:xfrm>
            <a:off x="9247239" y="1917291"/>
            <a:ext cx="1262269" cy="369332"/>
          </a:xfrm>
          <a:prstGeom prst="rect">
            <a:avLst/>
          </a:prstGeom>
          <a:noFill/>
        </p:spPr>
        <p:txBody>
          <a:bodyPr wrap="none" rtlCol="0">
            <a:spAutoFit/>
          </a:bodyPr>
          <a:lstStyle/>
          <a:p>
            <a:r>
              <a:rPr lang="tr-TR" dirty="0" err="1"/>
              <a:t>Create</a:t>
            </a:r>
            <a:r>
              <a:rPr lang="tr-TR" dirty="0"/>
              <a:t> RDD</a:t>
            </a:r>
          </a:p>
        </p:txBody>
      </p:sp>
      <p:sp>
        <p:nvSpPr>
          <p:cNvPr id="6" name="Metin kutusu 5">
            <a:extLst>
              <a:ext uri="{FF2B5EF4-FFF2-40B4-BE49-F238E27FC236}">
                <a16:creationId xmlns:a16="http://schemas.microsoft.com/office/drawing/2014/main" id="{78F3519A-0F9B-4D15-8CC8-2070B18A2CF8}"/>
              </a:ext>
            </a:extLst>
          </p:cNvPr>
          <p:cNvSpPr txBox="1"/>
          <p:nvPr/>
        </p:nvSpPr>
        <p:spPr>
          <a:xfrm>
            <a:off x="9247239" y="2737865"/>
            <a:ext cx="1612044" cy="369332"/>
          </a:xfrm>
          <a:prstGeom prst="rect">
            <a:avLst/>
          </a:prstGeom>
          <a:noFill/>
        </p:spPr>
        <p:txBody>
          <a:bodyPr wrap="none" rtlCol="0">
            <a:spAutoFit/>
          </a:bodyPr>
          <a:lstStyle/>
          <a:p>
            <a:r>
              <a:rPr lang="tr-TR" dirty="0" err="1"/>
              <a:t>Transformation</a:t>
            </a:r>
            <a:endParaRPr lang="tr-TR" dirty="0"/>
          </a:p>
        </p:txBody>
      </p:sp>
      <p:sp>
        <p:nvSpPr>
          <p:cNvPr id="8" name="Metin kutusu 7">
            <a:extLst>
              <a:ext uri="{FF2B5EF4-FFF2-40B4-BE49-F238E27FC236}">
                <a16:creationId xmlns:a16="http://schemas.microsoft.com/office/drawing/2014/main" id="{119283F5-EF1F-4243-B46C-88AEC9AF1DE4}"/>
              </a:ext>
            </a:extLst>
          </p:cNvPr>
          <p:cNvSpPr txBox="1"/>
          <p:nvPr/>
        </p:nvSpPr>
        <p:spPr>
          <a:xfrm>
            <a:off x="9247238" y="3459963"/>
            <a:ext cx="788999" cy="369332"/>
          </a:xfrm>
          <a:prstGeom prst="rect">
            <a:avLst/>
          </a:prstGeom>
          <a:noFill/>
        </p:spPr>
        <p:txBody>
          <a:bodyPr wrap="none" rtlCol="0">
            <a:spAutoFit/>
          </a:bodyPr>
          <a:lstStyle/>
          <a:p>
            <a:r>
              <a:rPr lang="tr-TR" dirty="0"/>
              <a:t>Action</a:t>
            </a:r>
          </a:p>
        </p:txBody>
      </p:sp>
      <p:sp>
        <p:nvSpPr>
          <p:cNvPr id="9" name="Metin kutusu 8">
            <a:extLst>
              <a:ext uri="{FF2B5EF4-FFF2-40B4-BE49-F238E27FC236}">
                <a16:creationId xmlns:a16="http://schemas.microsoft.com/office/drawing/2014/main" id="{3F717EFE-5DBB-4F63-8232-EC3ABEEFF2FF}"/>
              </a:ext>
            </a:extLst>
          </p:cNvPr>
          <p:cNvSpPr txBox="1"/>
          <p:nvPr/>
        </p:nvSpPr>
        <p:spPr>
          <a:xfrm flipH="1">
            <a:off x="467749" y="1069145"/>
            <a:ext cx="7311684" cy="5355312"/>
          </a:xfrm>
          <a:prstGeom prst="rect">
            <a:avLst/>
          </a:prstGeom>
          <a:noFill/>
        </p:spPr>
        <p:txBody>
          <a:bodyPr wrap="square" rtlCol="0">
            <a:spAutoFit/>
          </a:bodyPr>
          <a:lstStyle/>
          <a:p>
            <a:r>
              <a:rPr lang="tr-TR" dirty="0"/>
              <a:t>RDDS, üretilen bir işlem olduğunda bu işlemi askıda bekletir. Örneğin 5 </a:t>
            </a:r>
            <a:r>
              <a:rPr lang="tr-TR" dirty="0" err="1"/>
              <a:t>iterasyonlu</a:t>
            </a:r>
            <a:r>
              <a:rPr lang="tr-TR" dirty="0"/>
              <a:t> veya herhangi bir kümülatif işlemler seti barındıran bir işlem başlattığımızı düşünelim. – Veri odağında bunu düşünebiliriz. – </a:t>
            </a:r>
          </a:p>
          <a:p>
            <a:r>
              <a:rPr lang="tr-TR" dirty="0"/>
              <a:t>Bu işlem başladığında askıda bekletiliyor. Yani RAM de tutuluyor.</a:t>
            </a:r>
          </a:p>
          <a:p>
            <a:endParaRPr lang="tr-TR" dirty="0"/>
          </a:p>
          <a:p>
            <a:r>
              <a:rPr lang="tr-TR" dirty="0"/>
              <a:t>Bu işlem tutulurken </a:t>
            </a:r>
          </a:p>
          <a:p>
            <a:r>
              <a:rPr lang="tr-TR" dirty="0"/>
              <a:t>mevcut RDD </a:t>
            </a:r>
            <a:r>
              <a:rPr lang="tr-TR" dirty="0" err="1"/>
              <a:t>ler</a:t>
            </a:r>
            <a:r>
              <a:rPr lang="tr-TR" dirty="0"/>
              <a:t> üzerinden</a:t>
            </a:r>
          </a:p>
          <a:p>
            <a:r>
              <a:rPr lang="tr-TR" dirty="0"/>
              <a:t>dönüştürme işlemleri</a:t>
            </a:r>
          </a:p>
          <a:p>
            <a:r>
              <a:rPr lang="tr-TR" dirty="0"/>
              <a:t>gerçekleştiriliyor.</a:t>
            </a:r>
          </a:p>
          <a:p>
            <a:r>
              <a:rPr lang="tr-TR" dirty="0"/>
              <a:t>Başka görevler, başka</a:t>
            </a:r>
          </a:p>
          <a:p>
            <a:r>
              <a:rPr lang="tr-TR" dirty="0"/>
              <a:t>amaçlar çalıştırılmış oluyor.</a:t>
            </a:r>
          </a:p>
          <a:p>
            <a:endParaRPr lang="tr-TR" dirty="0"/>
          </a:p>
          <a:p>
            <a:r>
              <a:rPr lang="tr-TR" dirty="0"/>
              <a:t>Sonrasında ise mevcut RDDS </a:t>
            </a:r>
            <a:r>
              <a:rPr lang="tr-TR" dirty="0" err="1"/>
              <a:t>ler</a:t>
            </a:r>
            <a:r>
              <a:rPr lang="tr-TR" dirty="0"/>
              <a:t> toplanarak  </a:t>
            </a:r>
          </a:p>
          <a:p>
            <a:r>
              <a:rPr lang="tr-TR" dirty="0"/>
              <a:t>işleniyor ve sonuçlar aksiyon basamağı ile</a:t>
            </a:r>
          </a:p>
          <a:p>
            <a:r>
              <a:rPr lang="tr-TR" dirty="0"/>
              <a:t>beraber harekete geçirilmiş oluyor.</a:t>
            </a:r>
          </a:p>
          <a:p>
            <a:endParaRPr lang="tr-TR" dirty="0"/>
          </a:p>
          <a:p>
            <a:endParaRPr lang="tr-TR" dirty="0"/>
          </a:p>
          <a:p>
            <a:r>
              <a:rPr lang="tr-TR" dirty="0"/>
              <a:t>Önemli not : Aksiyon basamağı tetiklenmeden uygulama işlemi ( EXECUTION) gerçekleşmemektedir.</a:t>
            </a:r>
          </a:p>
        </p:txBody>
      </p:sp>
    </p:spTree>
    <p:extLst>
      <p:ext uri="{BB962C8B-B14F-4D97-AF65-F5344CB8AC3E}">
        <p14:creationId xmlns:p14="http://schemas.microsoft.com/office/powerpoint/2010/main" val="37975659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7CB735DD-A090-4A1B-8EE2-6A22114C9B1E}"/>
              </a:ext>
            </a:extLst>
          </p:cNvPr>
          <p:cNvPicPr>
            <a:picLocks noChangeAspect="1"/>
          </p:cNvPicPr>
          <p:nvPr/>
        </p:nvPicPr>
        <p:blipFill>
          <a:blip r:embed="rId2"/>
          <a:stretch>
            <a:fillRect/>
          </a:stretch>
        </p:blipFill>
        <p:spPr>
          <a:xfrm>
            <a:off x="0" y="1673"/>
            <a:ext cx="12192000" cy="6854653"/>
          </a:xfrm>
          <a:prstGeom prst="rect">
            <a:avLst/>
          </a:prstGeom>
        </p:spPr>
      </p:pic>
      <p:sp>
        <p:nvSpPr>
          <p:cNvPr id="3" name="Metin kutusu 2">
            <a:extLst>
              <a:ext uri="{FF2B5EF4-FFF2-40B4-BE49-F238E27FC236}">
                <a16:creationId xmlns:a16="http://schemas.microsoft.com/office/drawing/2014/main" id="{D0A4362D-6BC5-4AB5-B74A-4A61403E4576}"/>
              </a:ext>
            </a:extLst>
          </p:cNvPr>
          <p:cNvSpPr txBox="1"/>
          <p:nvPr/>
        </p:nvSpPr>
        <p:spPr>
          <a:xfrm>
            <a:off x="595531" y="5261316"/>
            <a:ext cx="11000937" cy="1200329"/>
          </a:xfrm>
          <a:prstGeom prst="rect">
            <a:avLst/>
          </a:prstGeom>
          <a:noFill/>
        </p:spPr>
        <p:txBody>
          <a:bodyPr wrap="square" rtlCol="0">
            <a:spAutoFit/>
          </a:bodyPr>
          <a:lstStyle/>
          <a:p>
            <a:r>
              <a:rPr lang="tr-TR" dirty="0"/>
              <a:t>Yani birinci ve ikinci aşamada işlemler yapılır fakat Action basamağına gelmeden işlemler sonuçlanmaz. Bu yapısı ile TEMBEL ÇALIŞMA – LAZY EVALUTION olarak adlandırılmaktadır. Buradaki tembellik, tembellik gibi gözükse de aslına bakılırsa hız ve performans arttırmak için çok güzel bir imkan sağlamaktadır.</a:t>
            </a:r>
          </a:p>
          <a:p>
            <a:endParaRPr lang="tr-TR" dirty="0"/>
          </a:p>
        </p:txBody>
      </p:sp>
    </p:spTree>
    <p:extLst>
      <p:ext uri="{BB962C8B-B14F-4D97-AF65-F5344CB8AC3E}">
        <p14:creationId xmlns:p14="http://schemas.microsoft.com/office/powerpoint/2010/main" val="255957370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etin kutusu 2">
            <a:extLst>
              <a:ext uri="{FF2B5EF4-FFF2-40B4-BE49-F238E27FC236}">
                <a16:creationId xmlns:a16="http://schemas.microsoft.com/office/drawing/2014/main" id="{48DC7F2B-1F96-49C1-A763-99BFF2416D78}"/>
              </a:ext>
            </a:extLst>
          </p:cNvPr>
          <p:cNvSpPr txBox="1"/>
          <p:nvPr/>
        </p:nvSpPr>
        <p:spPr>
          <a:xfrm>
            <a:off x="323557" y="470828"/>
            <a:ext cx="11577711" cy="3970318"/>
          </a:xfrm>
          <a:prstGeom prst="rect">
            <a:avLst/>
          </a:prstGeom>
          <a:noFill/>
        </p:spPr>
        <p:txBody>
          <a:bodyPr wrap="square">
            <a:spAutoFit/>
          </a:bodyPr>
          <a:lstStyle/>
          <a:p>
            <a:r>
              <a:rPr lang="tr-TR" dirty="0"/>
              <a:t>Örneğin ailemizle beraber bir yemek sofrasına oturduk. Yemek yemeye başladık. Bu esnada anne-baba "Bana mutfaktan bir çatal getirir misin?" dedi diyelim, düşünelim. Kalktınız çatalı almaya gittiniz. Geri gediniz. Oturdunuz. "Bana kaşık</a:t>
            </a:r>
          </a:p>
          <a:p>
            <a:r>
              <a:rPr lang="tr-TR" dirty="0"/>
              <a:t>getirir misin?" dendi. Kalktınız. Kaşık almaya gittiniz. Geri geldiniz. Oturdunuz. "Tuzluk alır mısın" dendi. Kalktınız. Tuzluğu aldınız. Oturdunuz. İşte bu HADOOP çalışma prensibidir. </a:t>
            </a:r>
          </a:p>
          <a:p>
            <a:endParaRPr lang="tr-TR" dirty="0"/>
          </a:p>
          <a:p>
            <a:r>
              <a:rPr lang="tr-TR" dirty="0" err="1"/>
              <a:t>Hadoop</a:t>
            </a:r>
            <a:r>
              <a:rPr lang="tr-TR" dirty="0"/>
              <a:t> buna kızıyor, sürekli git gel yapmak istemiyor. SPARTK ta ise aynı durum; çatal istendiğini varsayalım. Kalkıp mutfağa gidiyorsunuz, çatalı aldınız, bekliyorsunuz mutfakta, kaşık istendi diyelim </a:t>
            </a:r>
            <a:r>
              <a:rPr lang="tr-TR" dirty="0" err="1"/>
              <a:t>kaşığıda</a:t>
            </a:r>
            <a:r>
              <a:rPr lang="tr-TR" dirty="0"/>
              <a:t> alıyorsunuz, tuzluk istendi </a:t>
            </a:r>
            <a:r>
              <a:rPr lang="tr-TR" dirty="0" err="1"/>
              <a:t>tuzluğuda</a:t>
            </a:r>
            <a:r>
              <a:rPr lang="tr-TR" dirty="0"/>
              <a:t> alıyorsunuz, en son artık bir şey istenmediğini ifade eden bir aksiyon komutu geldiğinde askıda bekletilen bu </a:t>
            </a:r>
            <a:r>
              <a:rPr lang="tr-TR" dirty="0" err="1"/>
              <a:t>iteratif</a:t>
            </a:r>
            <a:r>
              <a:rPr lang="tr-TR" dirty="0"/>
              <a:t> işlemleri sonlandırıp mutfakta yapacak başka bir iş kalmadığı ifade edildiğinde sofraya gelip oturuyorsunuz. Bu da SPARK </a:t>
            </a:r>
            <a:r>
              <a:rPr lang="tr-TR" dirty="0" err="1"/>
              <a:t>ın</a:t>
            </a:r>
            <a:r>
              <a:rPr lang="tr-TR" dirty="0"/>
              <a:t> çalışma mantığıdır.</a:t>
            </a:r>
          </a:p>
          <a:p>
            <a:endParaRPr lang="tr-TR" dirty="0"/>
          </a:p>
          <a:p>
            <a:r>
              <a:rPr lang="tr-TR" dirty="0"/>
              <a:t>Yani veriyi dağıtık bir şekilde RAM e taşır. On tane bilgisayarın raminde işlenmek üzere bazı görevler olur. Bu görevler gerçekleştirilir, </a:t>
            </a:r>
            <a:r>
              <a:rPr lang="tr-TR" dirty="0" err="1"/>
              <a:t>iterasyonlar</a:t>
            </a:r>
            <a:r>
              <a:rPr lang="tr-TR" dirty="0"/>
              <a:t> gerçekleştirilir, dönüştürme işlemleri gerçekleştirilir. Ancak aksiyon fonksiyonları tetiklendiğinde işlemler kalıcı bir hale getirilir. </a:t>
            </a:r>
          </a:p>
        </p:txBody>
      </p:sp>
    </p:spTree>
    <p:extLst>
      <p:ext uri="{BB962C8B-B14F-4D97-AF65-F5344CB8AC3E}">
        <p14:creationId xmlns:p14="http://schemas.microsoft.com/office/powerpoint/2010/main" val="29467127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803E488C-3B3A-4F61-B909-46451A8B8256}"/>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27706914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CB1AB6F3-C80A-4766-A064-4F05261DE6D3}"/>
              </a:ext>
            </a:extLst>
          </p:cNvPr>
          <p:cNvPicPr>
            <a:picLocks noChangeAspect="1"/>
          </p:cNvPicPr>
          <p:nvPr/>
        </p:nvPicPr>
        <p:blipFill>
          <a:blip r:embed="rId2"/>
          <a:stretch>
            <a:fillRect/>
          </a:stretch>
        </p:blipFill>
        <p:spPr>
          <a:xfrm>
            <a:off x="0" y="1673"/>
            <a:ext cx="12192000" cy="6854653"/>
          </a:xfrm>
          <a:prstGeom prst="rect">
            <a:avLst/>
          </a:prstGeom>
        </p:spPr>
      </p:pic>
      <p:sp>
        <p:nvSpPr>
          <p:cNvPr id="3" name="Metin kutusu 2">
            <a:extLst>
              <a:ext uri="{FF2B5EF4-FFF2-40B4-BE49-F238E27FC236}">
                <a16:creationId xmlns:a16="http://schemas.microsoft.com/office/drawing/2014/main" id="{C9B1E204-CAD4-4799-AAFF-6397AAB01106}"/>
              </a:ext>
            </a:extLst>
          </p:cNvPr>
          <p:cNvSpPr txBox="1"/>
          <p:nvPr/>
        </p:nvSpPr>
        <p:spPr>
          <a:xfrm>
            <a:off x="604912" y="4994031"/>
            <a:ext cx="10128738" cy="1200329"/>
          </a:xfrm>
          <a:prstGeom prst="rect">
            <a:avLst/>
          </a:prstGeom>
          <a:noFill/>
        </p:spPr>
        <p:txBody>
          <a:bodyPr wrap="square" rtlCol="0">
            <a:spAutoFit/>
          </a:bodyPr>
          <a:lstStyle/>
          <a:p>
            <a:r>
              <a:rPr lang="tr-TR" dirty="0"/>
              <a:t>Birlikte iş yapma işi fiziksel ve yazılımsal anlamda gerçekleşmesidir. Fiziksel anlamda birden fazla bilgisayar bir araya gelerek CLUSTER yani bir küme yapısı oluşturur. Cluster </a:t>
            </a:r>
            <a:r>
              <a:rPr lang="tr-TR" dirty="0" err="1"/>
              <a:t>ın</a:t>
            </a:r>
            <a:r>
              <a:rPr lang="tr-TR" dirty="0"/>
              <a:t> birlikte hareket edebilmesi içinde bir yazılım modeli olması gerekir. Bu programlama modeli de </a:t>
            </a:r>
            <a:r>
              <a:rPr lang="tr-TR" dirty="0" err="1"/>
              <a:t>map</a:t>
            </a:r>
            <a:r>
              <a:rPr lang="tr-TR" dirty="0"/>
              <a:t> </a:t>
            </a:r>
            <a:r>
              <a:rPr lang="tr-TR" dirty="0" err="1"/>
              <a:t>reduce</a:t>
            </a:r>
            <a:r>
              <a:rPr lang="tr-TR" dirty="0"/>
              <a:t> gibi RDD gibi bazı modellerdir. Yani paralel ve dağıtık bir şekilde birden fazla bilgisayarın bir arada çalışabilmesini sağlayan yazılımlardır.</a:t>
            </a:r>
          </a:p>
        </p:txBody>
      </p:sp>
    </p:spTree>
    <p:extLst>
      <p:ext uri="{BB962C8B-B14F-4D97-AF65-F5344CB8AC3E}">
        <p14:creationId xmlns:p14="http://schemas.microsoft.com/office/powerpoint/2010/main" val="261388763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FEF81861-7578-4729-BDCD-FF73DD4223AD}"/>
              </a:ext>
            </a:extLst>
          </p:cNvPr>
          <p:cNvPicPr>
            <a:picLocks noChangeAspect="1"/>
          </p:cNvPicPr>
          <p:nvPr/>
        </p:nvPicPr>
        <p:blipFill>
          <a:blip r:embed="rId2"/>
          <a:stretch>
            <a:fillRect/>
          </a:stretch>
        </p:blipFill>
        <p:spPr>
          <a:xfrm>
            <a:off x="0" y="1673"/>
            <a:ext cx="12192000" cy="6854653"/>
          </a:xfrm>
          <a:prstGeom prst="rect">
            <a:avLst/>
          </a:prstGeom>
        </p:spPr>
      </p:pic>
      <p:sp>
        <p:nvSpPr>
          <p:cNvPr id="3" name="Metin kutusu 2">
            <a:extLst>
              <a:ext uri="{FF2B5EF4-FFF2-40B4-BE49-F238E27FC236}">
                <a16:creationId xmlns:a16="http://schemas.microsoft.com/office/drawing/2014/main" id="{50D02A8A-6118-49A8-849A-A048A1BDD92A}"/>
              </a:ext>
            </a:extLst>
          </p:cNvPr>
          <p:cNvSpPr txBox="1"/>
          <p:nvPr/>
        </p:nvSpPr>
        <p:spPr>
          <a:xfrm>
            <a:off x="9232490" y="722671"/>
            <a:ext cx="2551471" cy="2862322"/>
          </a:xfrm>
          <a:prstGeom prst="rect">
            <a:avLst/>
          </a:prstGeom>
          <a:noFill/>
        </p:spPr>
        <p:txBody>
          <a:bodyPr wrap="square" rtlCol="0">
            <a:spAutoFit/>
          </a:bodyPr>
          <a:lstStyle/>
          <a:p>
            <a:r>
              <a:rPr lang="tr-TR" dirty="0"/>
              <a:t>ZOOKEEPER : Kümelerin kurulumu, yönetimi, gözetimi için geliştirilmiş web tabanlı araçlardır. </a:t>
            </a:r>
            <a:r>
              <a:rPr lang="tr-TR" dirty="0" err="1"/>
              <a:t>Kümerlerin</a:t>
            </a:r>
            <a:r>
              <a:rPr lang="tr-TR" dirty="0"/>
              <a:t> durumu, performanslarını gösteren gösterge paneli vb. </a:t>
            </a:r>
            <a:r>
              <a:rPr lang="tr-TR" dirty="0" err="1"/>
              <a:t>cluster</a:t>
            </a:r>
            <a:r>
              <a:rPr lang="tr-TR" dirty="0"/>
              <a:t> </a:t>
            </a:r>
            <a:r>
              <a:rPr lang="tr-TR" dirty="0" err="1"/>
              <a:t>ın</a:t>
            </a:r>
            <a:r>
              <a:rPr lang="tr-TR" dirty="0"/>
              <a:t> durum ve yönetimi için kullanılan araçlardır.</a:t>
            </a:r>
          </a:p>
        </p:txBody>
      </p:sp>
      <p:sp>
        <p:nvSpPr>
          <p:cNvPr id="4" name="Metin kutusu 3">
            <a:extLst>
              <a:ext uri="{FF2B5EF4-FFF2-40B4-BE49-F238E27FC236}">
                <a16:creationId xmlns:a16="http://schemas.microsoft.com/office/drawing/2014/main" id="{28073103-DED8-4E4A-82AB-8D385E790044}"/>
              </a:ext>
            </a:extLst>
          </p:cNvPr>
          <p:cNvSpPr txBox="1"/>
          <p:nvPr/>
        </p:nvSpPr>
        <p:spPr>
          <a:xfrm>
            <a:off x="408039" y="722671"/>
            <a:ext cx="8581292" cy="5909310"/>
          </a:xfrm>
          <a:prstGeom prst="rect">
            <a:avLst/>
          </a:prstGeom>
          <a:noFill/>
        </p:spPr>
        <p:txBody>
          <a:bodyPr wrap="square" rtlCol="0">
            <a:spAutoFit/>
          </a:bodyPr>
          <a:lstStyle/>
          <a:p>
            <a:r>
              <a:rPr lang="tr-TR" dirty="0"/>
              <a:t>HIVE &amp; DRILL  : Arka planda SQL komutlarını </a:t>
            </a:r>
            <a:r>
              <a:rPr lang="tr-TR" dirty="0" err="1"/>
              <a:t>mapreduce</a:t>
            </a:r>
            <a:r>
              <a:rPr lang="tr-TR" dirty="0"/>
              <a:t> e çevirerek büyü veri üzerinde SQL komutları atabilmemizi sağlar.</a:t>
            </a:r>
          </a:p>
          <a:p>
            <a:endParaRPr lang="tr-TR" dirty="0"/>
          </a:p>
          <a:p>
            <a:r>
              <a:rPr lang="tr-TR" dirty="0"/>
              <a:t>KAFA &amp; STORM : Büyük veri akı</a:t>
            </a:r>
          </a:p>
          <a:p>
            <a:r>
              <a:rPr lang="tr-TR" dirty="0" err="1"/>
              <a:t>şını</a:t>
            </a:r>
            <a:r>
              <a:rPr lang="tr-TR" dirty="0"/>
              <a:t> düşük bir gecikme ile gerçek</a:t>
            </a:r>
          </a:p>
          <a:p>
            <a:r>
              <a:rPr lang="tr-TR" dirty="0"/>
              <a:t>zamanlı işleme imkanı sağlar.</a:t>
            </a:r>
          </a:p>
          <a:p>
            <a:r>
              <a:rPr lang="tr-TR" dirty="0" err="1"/>
              <a:t>Linkedın</a:t>
            </a:r>
            <a:r>
              <a:rPr lang="tr-TR" dirty="0"/>
              <a:t> bünyesinde geliştirilmiş</a:t>
            </a:r>
          </a:p>
          <a:p>
            <a:r>
              <a:rPr lang="tr-TR" dirty="0"/>
              <a:t>açık kaynak kodlu bir projedir.</a:t>
            </a:r>
          </a:p>
          <a:p>
            <a:endParaRPr lang="tr-TR" dirty="0"/>
          </a:p>
          <a:p>
            <a:r>
              <a:rPr lang="tr-TR" dirty="0"/>
              <a:t>MAHOUT : Makine öğrenmesi</a:t>
            </a:r>
          </a:p>
          <a:p>
            <a:endParaRPr lang="tr-TR" dirty="0"/>
          </a:p>
          <a:p>
            <a:r>
              <a:rPr lang="tr-TR" dirty="0"/>
              <a:t>PIG : </a:t>
            </a:r>
            <a:r>
              <a:rPr lang="tr-TR" dirty="0" err="1"/>
              <a:t>Scriptin</a:t>
            </a:r>
            <a:r>
              <a:rPr lang="tr-TR" dirty="0"/>
              <a:t> ile SQL türevi işler</a:t>
            </a:r>
          </a:p>
          <a:p>
            <a:r>
              <a:rPr lang="tr-TR" dirty="0"/>
              <a:t>yapmayı sağlar.</a:t>
            </a:r>
          </a:p>
          <a:p>
            <a:endParaRPr lang="tr-TR" dirty="0"/>
          </a:p>
          <a:p>
            <a:r>
              <a:rPr lang="tr-TR" dirty="0"/>
              <a:t>SOLR &amp; LUCENE : Arama ve </a:t>
            </a:r>
            <a:r>
              <a:rPr lang="tr-TR" dirty="0" err="1"/>
              <a:t>indexleme</a:t>
            </a:r>
            <a:endParaRPr lang="tr-TR" dirty="0"/>
          </a:p>
          <a:p>
            <a:endParaRPr lang="tr-TR" dirty="0"/>
          </a:p>
          <a:p>
            <a:r>
              <a:rPr lang="tr-TR" dirty="0"/>
              <a:t>HBASE : </a:t>
            </a:r>
            <a:r>
              <a:rPr lang="tr-TR" dirty="0" err="1"/>
              <a:t>noSQL</a:t>
            </a:r>
            <a:r>
              <a:rPr lang="tr-TR" dirty="0"/>
              <a:t> veritabanı yönetim</a:t>
            </a:r>
          </a:p>
          <a:p>
            <a:r>
              <a:rPr lang="tr-TR" dirty="0"/>
              <a:t>sistemi. Büyük boyutlu verilerde gerçek</a:t>
            </a:r>
          </a:p>
          <a:p>
            <a:r>
              <a:rPr lang="tr-TR" dirty="0"/>
              <a:t>zamanlı okuma-yazma erişimi yapmak</a:t>
            </a:r>
          </a:p>
          <a:p>
            <a:r>
              <a:rPr lang="tr-TR" dirty="0"/>
              <a:t>gerektiği zamanlarda kullanılır</a:t>
            </a:r>
          </a:p>
          <a:p>
            <a:r>
              <a:rPr lang="tr-TR" dirty="0"/>
              <a:t>Açık kaynak kodludur, sütün bazlı </a:t>
            </a:r>
            <a:r>
              <a:rPr lang="tr-TR" dirty="0" err="1"/>
              <a:t>veritabanıdır</a:t>
            </a:r>
            <a:r>
              <a:rPr lang="tr-TR" dirty="0"/>
              <a:t>.</a:t>
            </a:r>
          </a:p>
        </p:txBody>
      </p:sp>
      <p:sp>
        <p:nvSpPr>
          <p:cNvPr id="5" name="Metin kutusu 4">
            <a:extLst>
              <a:ext uri="{FF2B5EF4-FFF2-40B4-BE49-F238E27FC236}">
                <a16:creationId xmlns:a16="http://schemas.microsoft.com/office/drawing/2014/main" id="{41EC3C09-A92D-4F26-B06A-8737A35B0126}"/>
              </a:ext>
            </a:extLst>
          </p:cNvPr>
          <p:cNvSpPr txBox="1"/>
          <p:nvPr/>
        </p:nvSpPr>
        <p:spPr>
          <a:xfrm>
            <a:off x="9232490" y="3936659"/>
            <a:ext cx="2551471" cy="646331"/>
          </a:xfrm>
          <a:prstGeom prst="rect">
            <a:avLst/>
          </a:prstGeom>
          <a:noFill/>
        </p:spPr>
        <p:txBody>
          <a:bodyPr wrap="square" rtlCol="0">
            <a:spAutoFit/>
          </a:bodyPr>
          <a:lstStyle/>
          <a:p>
            <a:r>
              <a:rPr lang="tr-TR" dirty="0"/>
              <a:t>OOZE : İş planlaması için kullanılır. </a:t>
            </a:r>
            <a:r>
              <a:rPr lang="tr-TR" dirty="0" err="1"/>
              <a:t>Job</a:t>
            </a:r>
            <a:r>
              <a:rPr lang="tr-TR" dirty="0"/>
              <a:t> </a:t>
            </a:r>
            <a:r>
              <a:rPr lang="tr-TR" dirty="0" err="1"/>
              <a:t>scheduling</a:t>
            </a:r>
            <a:endParaRPr lang="tr-TR" dirty="0"/>
          </a:p>
        </p:txBody>
      </p:sp>
    </p:spTree>
    <p:extLst>
      <p:ext uri="{BB962C8B-B14F-4D97-AF65-F5344CB8AC3E}">
        <p14:creationId xmlns:p14="http://schemas.microsoft.com/office/powerpoint/2010/main" val="124345959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A40D2596-9175-4911-80FC-1B82206ADE23}"/>
              </a:ext>
            </a:extLst>
          </p:cNvPr>
          <p:cNvPicPr>
            <a:picLocks noChangeAspect="1"/>
          </p:cNvPicPr>
          <p:nvPr/>
        </p:nvPicPr>
        <p:blipFill>
          <a:blip r:embed="rId2"/>
          <a:stretch>
            <a:fillRect/>
          </a:stretch>
        </p:blipFill>
        <p:spPr>
          <a:xfrm>
            <a:off x="0" y="1673"/>
            <a:ext cx="12192000" cy="6854653"/>
          </a:xfrm>
          <a:prstGeom prst="rect">
            <a:avLst/>
          </a:prstGeom>
        </p:spPr>
      </p:pic>
      <p:sp>
        <p:nvSpPr>
          <p:cNvPr id="3" name="Metin kutusu 2">
            <a:extLst>
              <a:ext uri="{FF2B5EF4-FFF2-40B4-BE49-F238E27FC236}">
                <a16:creationId xmlns:a16="http://schemas.microsoft.com/office/drawing/2014/main" id="{76A22124-DBEE-4E05-B94E-F44C8B72E61A}"/>
              </a:ext>
            </a:extLst>
          </p:cNvPr>
          <p:cNvSpPr txBox="1"/>
          <p:nvPr/>
        </p:nvSpPr>
        <p:spPr>
          <a:xfrm flipH="1">
            <a:off x="1002322" y="1223890"/>
            <a:ext cx="9625822" cy="1200329"/>
          </a:xfrm>
          <a:prstGeom prst="rect">
            <a:avLst/>
          </a:prstGeom>
          <a:noFill/>
        </p:spPr>
        <p:txBody>
          <a:bodyPr wrap="square" rtlCol="0">
            <a:spAutoFit/>
          </a:bodyPr>
          <a:lstStyle/>
          <a:p>
            <a:r>
              <a:rPr lang="tr-TR" dirty="0"/>
              <a:t>Büyük veri ekosisteminin özellikle SPARK tarafına bakan yönleriyle yani bazı SQL işlemleri, makine öğrenmesi işlemleri, veri ön işleme işlemleri gibi büyük verinin nimetlerinden modellemek, algoritmalar kullanmak, makine öğrenmesi uygulamaları yapmak gibi ihtiyaçlarımızda bize çok yardımcı olacak olan kütüphanedir. Üzerinde çalışacağımız kütüphanedir.</a:t>
            </a:r>
          </a:p>
        </p:txBody>
      </p:sp>
    </p:spTree>
    <p:extLst>
      <p:ext uri="{BB962C8B-B14F-4D97-AF65-F5344CB8AC3E}">
        <p14:creationId xmlns:p14="http://schemas.microsoft.com/office/powerpoint/2010/main" val="161351775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DA5777DB-02D9-422F-BFDE-7946089BAB6F}"/>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28348265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A6CB6B09-AF7C-4710-A929-1C809E213193}"/>
              </a:ext>
            </a:extLst>
          </p:cNvPr>
          <p:cNvPicPr>
            <a:picLocks noChangeAspect="1"/>
          </p:cNvPicPr>
          <p:nvPr/>
        </p:nvPicPr>
        <p:blipFill>
          <a:blip r:embed="rId2"/>
          <a:stretch>
            <a:fillRect/>
          </a:stretch>
        </p:blipFill>
        <p:spPr>
          <a:xfrm>
            <a:off x="0" y="1673"/>
            <a:ext cx="12192000" cy="6854653"/>
          </a:xfrm>
          <a:prstGeom prst="rect">
            <a:avLst/>
          </a:prstGeom>
        </p:spPr>
      </p:pic>
      <p:pic>
        <p:nvPicPr>
          <p:cNvPr id="3" name="Resim 2">
            <a:extLst>
              <a:ext uri="{FF2B5EF4-FFF2-40B4-BE49-F238E27FC236}">
                <a16:creationId xmlns:a16="http://schemas.microsoft.com/office/drawing/2014/main" id="{1CAE0C67-A32A-4304-9AAA-3383AB331324}"/>
              </a:ext>
            </a:extLst>
          </p:cNvPr>
          <p:cNvPicPr>
            <a:picLocks noChangeAspect="1"/>
          </p:cNvPicPr>
          <p:nvPr/>
        </p:nvPicPr>
        <p:blipFill>
          <a:blip r:embed="rId3"/>
          <a:stretch>
            <a:fillRect/>
          </a:stretch>
        </p:blipFill>
        <p:spPr>
          <a:xfrm>
            <a:off x="152400" y="154073"/>
            <a:ext cx="12192000" cy="6854653"/>
          </a:xfrm>
          <a:prstGeom prst="rect">
            <a:avLst/>
          </a:prstGeom>
        </p:spPr>
      </p:pic>
    </p:spTree>
    <p:extLst>
      <p:ext uri="{BB962C8B-B14F-4D97-AF65-F5344CB8AC3E}">
        <p14:creationId xmlns:p14="http://schemas.microsoft.com/office/powerpoint/2010/main" val="8441169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39E96F30-465A-4EBF-B7B4-EBCBE7D5CDC9}"/>
              </a:ext>
            </a:extLst>
          </p:cNvPr>
          <p:cNvPicPr>
            <a:picLocks noChangeAspect="1"/>
          </p:cNvPicPr>
          <p:nvPr/>
        </p:nvPicPr>
        <p:blipFill>
          <a:blip r:embed="rId2"/>
          <a:stretch>
            <a:fillRect/>
          </a:stretch>
        </p:blipFill>
        <p:spPr>
          <a:xfrm>
            <a:off x="0" y="1673"/>
            <a:ext cx="12192000" cy="6854653"/>
          </a:xfrm>
          <a:prstGeom prst="rect">
            <a:avLst/>
          </a:prstGeom>
        </p:spPr>
      </p:pic>
      <p:sp>
        <p:nvSpPr>
          <p:cNvPr id="4" name="Metin kutusu 3">
            <a:extLst>
              <a:ext uri="{FF2B5EF4-FFF2-40B4-BE49-F238E27FC236}">
                <a16:creationId xmlns:a16="http://schemas.microsoft.com/office/drawing/2014/main" id="{F1AEF062-6D92-42CE-A78F-DBA584C221E4}"/>
              </a:ext>
            </a:extLst>
          </p:cNvPr>
          <p:cNvSpPr txBox="1"/>
          <p:nvPr/>
        </p:nvSpPr>
        <p:spPr>
          <a:xfrm>
            <a:off x="7557867" y="2762516"/>
            <a:ext cx="3963573" cy="523220"/>
          </a:xfrm>
          <a:prstGeom prst="rect">
            <a:avLst/>
          </a:prstGeom>
          <a:noFill/>
        </p:spPr>
        <p:txBody>
          <a:bodyPr wrap="square">
            <a:spAutoFit/>
          </a:bodyPr>
          <a:lstStyle/>
          <a:p>
            <a:r>
              <a:rPr lang="tr-TR" sz="2800" dirty="0"/>
              <a:t>http://spark.apache.org/</a:t>
            </a:r>
          </a:p>
        </p:txBody>
      </p:sp>
    </p:spTree>
    <p:extLst>
      <p:ext uri="{BB962C8B-B14F-4D97-AF65-F5344CB8AC3E}">
        <p14:creationId xmlns:p14="http://schemas.microsoft.com/office/powerpoint/2010/main" val="3140311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F181622F-6736-4B02-A1D7-C14D1DBAF1A6}"/>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138875364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6D648CBE-52A8-4025-825D-B05611E75E32}"/>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182583196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64154877-7D3A-48A1-A889-F83691C5A875}"/>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146290549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EAE3F702-B21C-4000-94A0-00EF29F14330}"/>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310405726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FB445D25-DDB4-44ED-A116-2668E0880D0D}"/>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2649282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0714E32E-A024-4FC1-BF70-1F5773C4F066}"/>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316686851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F7612B9C-F34A-4468-BABB-80809148EF5C}"/>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220429406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9DA0EACD-ADF9-4995-8541-29AA62E17D44}"/>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104099894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16E43AA2-A837-4D21-819B-720CD068547C}"/>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366868449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C9E0E45C-0100-4A19-B633-259E05F8B721}"/>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388803885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35FD4B4D-FA3C-4813-B283-8B2B94717E7C}"/>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66043912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95D8B758-D0CF-4C5E-81AD-B1C1CB7FBAA1}"/>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116808106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40B4BEF0-DBC8-47B0-A944-43461720C5C3}"/>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111989979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2D67BA69-72AE-4098-9399-BB442808E0B1}"/>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372877423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etin kutusu 1">
            <a:extLst>
              <a:ext uri="{FF2B5EF4-FFF2-40B4-BE49-F238E27FC236}">
                <a16:creationId xmlns:a16="http://schemas.microsoft.com/office/drawing/2014/main" id="{DD8B7F24-0F79-4A6F-B88D-7542657A977B}"/>
              </a:ext>
            </a:extLst>
          </p:cNvPr>
          <p:cNvSpPr txBox="1"/>
          <p:nvPr/>
        </p:nvSpPr>
        <p:spPr>
          <a:xfrm>
            <a:off x="3460652" y="2433711"/>
            <a:ext cx="1759392" cy="369332"/>
          </a:xfrm>
          <a:prstGeom prst="rect">
            <a:avLst/>
          </a:prstGeom>
          <a:noFill/>
        </p:spPr>
        <p:txBody>
          <a:bodyPr wrap="none" rtlCol="0">
            <a:spAutoFit/>
          </a:bodyPr>
          <a:lstStyle/>
          <a:p>
            <a:r>
              <a:rPr lang="tr-TR" dirty="0"/>
              <a:t>YENİDEN BAŞLAT</a:t>
            </a:r>
          </a:p>
        </p:txBody>
      </p:sp>
    </p:spTree>
    <p:extLst>
      <p:ext uri="{BB962C8B-B14F-4D97-AF65-F5344CB8AC3E}">
        <p14:creationId xmlns:p14="http://schemas.microsoft.com/office/powerpoint/2010/main" val="183658676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5B71F3FC-4E76-4FCB-B0E4-3BFFA90B2115}"/>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6833829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8095228C-A7AB-4DA3-8CB3-9D1991B1289D}"/>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418356392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CA1969B9-48DB-4B95-A390-AAE41A5569BD}"/>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41557505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9FAB88AC-C39B-4AA0-B54E-6BEDC76F5FF4}"/>
              </a:ext>
            </a:extLst>
          </p:cNvPr>
          <p:cNvPicPr>
            <a:picLocks noChangeAspect="1"/>
          </p:cNvPicPr>
          <p:nvPr/>
        </p:nvPicPr>
        <p:blipFill>
          <a:blip r:embed="rId2"/>
          <a:stretch>
            <a:fillRect/>
          </a:stretch>
        </p:blipFill>
        <p:spPr>
          <a:xfrm>
            <a:off x="0" y="1673"/>
            <a:ext cx="12192000" cy="6854653"/>
          </a:xfrm>
          <a:prstGeom prst="rect">
            <a:avLst/>
          </a:prstGeom>
        </p:spPr>
      </p:pic>
      <p:sp>
        <p:nvSpPr>
          <p:cNvPr id="3" name="Metin kutusu 2">
            <a:extLst>
              <a:ext uri="{FF2B5EF4-FFF2-40B4-BE49-F238E27FC236}">
                <a16:creationId xmlns:a16="http://schemas.microsoft.com/office/drawing/2014/main" id="{1DDBE745-561A-4127-83BC-90FB8093B4D8}"/>
              </a:ext>
            </a:extLst>
          </p:cNvPr>
          <p:cNvSpPr txBox="1"/>
          <p:nvPr/>
        </p:nvSpPr>
        <p:spPr>
          <a:xfrm>
            <a:off x="6268065" y="4144297"/>
            <a:ext cx="5154901" cy="1754326"/>
          </a:xfrm>
          <a:prstGeom prst="rect">
            <a:avLst/>
          </a:prstGeom>
          <a:noFill/>
        </p:spPr>
        <p:txBody>
          <a:bodyPr wrap="square" rtlCol="0">
            <a:spAutoFit/>
          </a:bodyPr>
          <a:lstStyle/>
          <a:p>
            <a:r>
              <a:rPr lang="tr-TR" dirty="0" err="1">
                <a:solidFill>
                  <a:schemeClr val="bg1"/>
                </a:solidFill>
              </a:rPr>
              <a:t>scala</a:t>
            </a:r>
            <a:r>
              <a:rPr lang="tr-TR" dirty="0">
                <a:solidFill>
                  <a:schemeClr val="bg1"/>
                </a:solidFill>
              </a:rPr>
              <a:t>&gt; –&gt; Büyük veri ortamlarında </a:t>
            </a:r>
            <a:r>
              <a:rPr lang="tr-TR" dirty="0" err="1">
                <a:solidFill>
                  <a:schemeClr val="bg1"/>
                </a:solidFill>
              </a:rPr>
              <a:t>spark</a:t>
            </a:r>
            <a:r>
              <a:rPr lang="tr-TR" dirty="0">
                <a:solidFill>
                  <a:schemeClr val="bg1"/>
                </a:solidFill>
              </a:rPr>
              <a:t> tarafından geliştirmeler yapmak için kullanılan bir fonksiyonel programlama dilidir.</a:t>
            </a:r>
          </a:p>
          <a:p>
            <a:endParaRPr lang="tr-TR" dirty="0">
              <a:solidFill>
                <a:schemeClr val="bg1"/>
              </a:solidFill>
            </a:endParaRPr>
          </a:p>
          <a:p>
            <a:r>
              <a:rPr lang="tr-TR" dirty="0">
                <a:solidFill>
                  <a:schemeClr val="bg1"/>
                </a:solidFill>
              </a:rPr>
              <a:t>Python tarafından bize erişim imkanı sağlayan </a:t>
            </a:r>
            <a:r>
              <a:rPr lang="tr-TR" dirty="0" err="1">
                <a:solidFill>
                  <a:schemeClr val="bg1"/>
                </a:solidFill>
              </a:rPr>
              <a:t>pyspark</a:t>
            </a:r>
            <a:r>
              <a:rPr lang="tr-TR" dirty="0">
                <a:solidFill>
                  <a:schemeClr val="bg1"/>
                </a:solidFill>
              </a:rPr>
              <a:t> aracılığı ile kodlamaları yapacağız.</a:t>
            </a:r>
          </a:p>
        </p:txBody>
      </p:sp>
    </p:spTree>
    <p:extLst>
      <p:ext uri="{BB962C8B-B14F-4D97-AF65-F5344CB8AC3E}">
        <p14:creationId xmlns:p14="http://schemas.microsoft.com/office/powerpoint/2010/main" val="90693747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etin kutusu 1">
            <a:extLst>
              <a:ext uri="{FF2B5EF4-FFF2-40B4-BE49-F238E27FC236}">
                <a16:creationId xmlns:a16="http://schemas.microsoft.com/office/drawing/2014/main" id="{E6B57A88-453A-4599-A6C0-7E798E10DFD5}"/>
              </a:ext>
            </a:extLst>
          </p:cNvPr>
          <p:cNvSpPr txBox="1"/>
          <p:nvPr/>
        </p:nvSpPr>
        <p:spPr>
          <a:xfrm>
            <a:off x="2124222" y="2602523"/>
            <a:ext cx="4988353" cy="369332"/>
          </a:xfrm>
          <a:prstGeom prst="rect">
            <a:avLst/>
          </a:prstGeom>
          <a:noFill/>
        </p:spPr>
        <p:txBody>
          <a:bodyPr wrap="none" rtlCol="0">
            <a:spAutoFit/>
          </a:bodyPr>
          <a:lstStyle/>
          <a:p>
            <a:r>
              <a:rPr lang="tr-TR" dirty="0"/>
              <a:t>VS CODE İÇİN HERHANGİ BİR AYAR YAPILMAMIŞTIR.</a:t>
            </a:r>
          </a:p>
        </p:txBody>
      </p:sp>
    </p:spTree>
    <p:extLst>
      <p:ext uri="{BB962C8B-B14F-4D97-AF65-F5344CB8AC3E}">
        <p14:creationId xmlns:p14="http://schemas.microsoft.com/office/powerpoint/2010/main" val="82899414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Resim 7">
            <a:extLst>
              <a:ext uri="{FF2B5EF4-FFF2-40B4-BE49-F238E27FC236}">
                <a16:creationId xmlns:a16="http://schemas.microsoft.com/office/drawing/2014/main" id="{28AD93C3-7DBF-4968-ACB0-56AB5B38AF80}"/>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395055348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etin kutusu 2">
            <a:extLst>
              <a:ext uri="{FF2B5EF4-FFF2-40B4-BE49-F238E27FC236}">
                <a16:creationId xmlns:a16="http://schemas.microsoft.com/office/drawing/2014/main" id="{1DDBE745-561A-4127-83BC-90FB8093B4D8}"/>
              </a:ext>
            </a:extLst>
          </p:cNvPr>
          <p:cNvSpPr txBox="1"/>
          <p:nvPr/>
        </p:nvSpPr>
        <p:spPr>
          <a:xfrm>
            <a:off x="6268065" y="4144297"/>
            <a:ext cx="5154901" cy="1754326"/>
          </a:xfrm>
          <a:prstGeom prst="rect">
            <a:avLst/>
          </a:prstGeom>
          <a:noFill/>
        </p:spPr>
        <p:txBody>
          <a:bodyPr wrap="square" rtlCol="0">
            <a:spAutoFit/>
          </a:bodyPr>
          <a:lstStyle/>
          <a:p>
            <a:r>
              <a:rPr lang="tr-TR" dirty="0" err="1">
                <a:solidFill>
                  <a:schemeClr val="bg1"/>
                </a:solidFill>
              </a:rPr>
              <a:t>scala</a:t>
            </a:r>
            <a:r>
              <a:rPr lang="tr-TR" dirty="0">
                <a:solidFill>
                  <a:schemeClr val="bg1"/>
                </a:solidFill>
              </a:rPr>
              <a:t>&gt; –&gt; Büyük veri ortamlarında </a:t>
            </a:r>
            <a:r>
              <a:rPr lang="tr-TR" dirty="0" err="1">
                <a:solidFill>
                  <a:schemeClr val="bg1"/>
                </a:solidFill>
              </a:rPr>
              <a:t>spark</a:t>
            </a:r>
            <a:r>
              <a:rPr lang="tr-TR" dirty="0">
                <a:solidFill>
                  <a:schemeClr val="bg1"/>
                </a:solidFill>
              </a:rPr>
              <a:t> tarafından geliştirmeler yapmak için kullanılan bir fonksiyonel programlama dilidir.</a:t>
            </a:r>
          </a:p>
          <a:p>
            <a:endParaRPr lang="tr-TR" dirty="0">
              <a:solidFill>
                <a:schemeClr val="bg1"/>
              </a:solidFill>
            </a:endParaRPr>
          </a:p>
          <a:p>
            <a:r>
              <a:rPr lang="tr-TR" dirty="0">
                <a:solidFill>
                  <a:schemeClr val="bg1"/>
                </a:solidFill>
              </a:rPr>
              <a:t>Python tarafından bize erişim imkanı sağlayan </a:t>
            </a:r>
            <a:r>
              <a:rPr lang="tr-TR" dirty="0" err="1">
                <a:solidFill>
                  <a:schemeClr val="bg1"/>
                </a:solidFill>
              </a:rPr>
              <a:t>pyspark</a:t>
            </a:r>
            <a:r>
              <a:rPr lang="tr-TR" dirty="0">
                <a:solidFill>
                  <a:schemeClr val="bg1"/>
                </a:solidFill>
              </a:rPr>
              <a:t> aracılığı ile kodlamaları yapacağız.</a:t>
            </a:r>
          </a:p>
        </p:txBody>
      </p:sp>
      <p:pic>
        <p:nvPicPr>
          <p:cNvPr id="2" name="Resim 1">
            <a:extLst>
              <a:ext uri="{FF2B5EF4-FFF2-40B4-BE49-F238E27FC236}">
                <a16:creationId xmlns:a16="http://schemas.microsoft.com/office/drawing/2014/main" id="{532B08E0-0FC4-4ACD-B8AA-ABEB69E62EE2}"/>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87052548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etin kutusu 2">
            <a:extLst>
              <a:ext uri="{FF2B5EF4-FFF2-40B4-BE49-F238E27FC236}">
                <a16:creationId xmlns:a16="http://schemas.microsoft.com/office/drawing/2014/main" id="{1DDBE745-561A-4127-83BC-90FB8093B4D8}"/>
              </a:ext>
            </a:extLst>
          </p:cNvPr>
          <p:cNvSpPr txBox="1"/>
          <p:nvPr/>
        </p:nvSpPr>
        <p:spPr>
          <a:xfrm>
            <a:off x="6268065" y="4144297"/>
            <a:ext cx="5154901" cy="1754326"/>
          </a:xfrm>
          <a:prstGeom prst="rect">
            <a:avLst/>
          </a:prstGeom>
          <a:noFill/>
        </p:spPr>
        <p:txBody>
          <a:bodyPr wrap="square" rtlCol="0">
            <a:spAutoFit/>
          </a:bodyPr>
          <a:lstStyle/>
          <a:p>
            <a:r>
              <a:rPr lang="tr-TR" dirty="0" err="1">
                <a:solidFill>
                  <a:schemeClr val="bg1"/>
                </a:solidFill>
              </a:rPr>
              <a:t>scala</a:t>
            </a:r>
            <a:r>
              <a:rPr lang="tr-TR" dirty="0">
                <a:solidFill>
                  <a:schemeClr val="bg1"/>
                </a:solidFill>
              </a:rPr>
              <a:t>&gt; –&gt; Büyük veri ortamlarında </a:t>
            </a:r>
            <a:r>
              <a:rPr lang="tr-TR" dirty="0" err="1">
                <a:solidFill>
                  <a:schemeClr val="bg1"/>
                </a:solidFill>
              </a:rPr>
              <a:t>spark</a:t>
            </a:r>
            <a:r>
              <a:rPr lang="tr-TR" dirty="0">
                <a:solidFill>
                  <a:schemeClr val="bg1"/>
                </a:solidFill>
              </a:rPr>
              <a:t> tarafından geliştirmeler yapmak için kullanılan bir fonksiyonel programlama dilidir.</a:t>
            </a:r>
          </a:p>
          <a:p>
            <a:endParaRPr lang="tr-TR" dirty="0">
              <a:solidFill>
                <a:schemeClr val="bg1"/>
              </a:solidFill>
            </a:endParaRPr>
          </a:p>
          <a:p>
            <a:r>
              <a:rPr lang="tr-TR" dirty="0">
                <a:solidFill>
                  <a:schemeClr val="bg1"/>
                </a:solidFill>
              </a:rPr>
              <a:t>Python tarafından bize erişim imkanı sağlayan </a:t>
            </a:r>
            <a:r>
              <a:rPr lang="tr-TR" dirty="0" err="1">
                <a:solidFill>
                  <a:schemeClr val="bg1"/>
                </a:solidFill>
              </a:rPr>
              <a:t>pyspark</a:t>
            </a:r>
            <a:r>
              <a:rPr lang="tr-TR" dirty="0">
                <a:solidFill>
                  <a:schemeClr val="bg1"/>
                </a:solidFill>
              </a:rPr>
              <a:t> aracılığı ile kodlamaları yapacağız.</a:t>
            </a:r>
          </a:p>
        </p:txBody>
      </p:sp>
      <p:pic>
        <p:nvPicPr>
          <p:cNvPr id="2" name="Resim 1">
            <a:extLst>
              <a:ext uri="{FF2B5EF4-FFF2-40B4-BE49-F238E27FC236}">
                <a16:creationId xmlns:a16="http://schemas.microsoft.com/office/drawing/2014/main" id="{FB962649-A817-4C5F-BD38-72E147751BB4}"/>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398803813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etin kutusu 2">
            <a:extLst>
              <a:ext uri="{FF2B5EF4-FFF2-40B4-BE49-F238E27FC236}">
                <a16:creationId xmlns:a16="http://schemas.microsoft.com/office/drawing/2014/main" id="{1DDBE745-561A-4127-83BC-90FB8093B4D8}"/>
              </a:ext>
            </a:extLst>
          </p:cNvPr>
          <p:cNvSpPr txBox="1"/>
          <p:nvPr/>
        </p:nvSpPr>
        <p:spPr>
          <a:xfrm>
            <a:off x="6268065" y="4144297"/>
            <a:ext cx="5154901" cy="1754326"/>
          </a:xfrm>
          <a:prstGeom prst="rect">
            <a:avLst/>
          </a:prstGeom>
          <a:noFill/>
        </p:spPr>
        <p:txBody>
          <a:bodyPr wrap="square" rtlCol="0">
            <a:spAutoFit/>
          </a:bodyPr>
          <a:lstStyle/>
          <a:p>
            <a:r>
              <a:rPr lang="tr-TR" dirty="0" err="1">
                <a:solidFill>
                  <a:schemeClr val="bg1"/>
                </a:solidFill>
              </a:rPr>
              <a:t>scala</a:t>
            </a:r>
            <a:r>
              <a:rPr lang="tr-TR" dirty="0">
                <a:solidFill>
                  <a:schemeClr val="bg1"/>
                </a:solidFill>
              </a:rPr>
              <a:t>&gt; –&gt; Büyük veri ortamlarında </a:t>
            </a:r>
            <a:r>
              <a:rPr lang="tr-TR" dirty="0" err="1">
                <a:solidFill>
                  <a:schemeClr val="bg1"/>
                </a:solidFill>
              </a:rPr>
              <a:t>spark</a:t>
            </a:r>
            <a:r>
              <a:rPr lang="tr-TR" dirty="0">
                <a:solidFill>
                  <a:schemeClr val="bg1"/>
                </a:solidFill>
              </a:rPr>
              <a:t> tarafından geliştirmeler yapmak için kullanılan bir fonksiyonel programlama dilidir.</a:t>
            </a:r>
          </a:p>
          <a:p>
            <a:endParaRPr lang="tr-TR" dirty="0">
              <a:solidFill>
                <a:schemeClr val="bg1"/>
              </a:solidFill>
            </a:endParaRPr>
          </a:p>
          <a:p>
            <a:r>
              <a:rPr lang="tr-TR" dirty="0">
                <a:solidFill>
                  <a:schemeClr val="bg1"/>
                </a:solidFill>
              </a:rPr>
              <a:t>Python tarafından bize erişim imkanı sağlayan </a:t>
            </a:r>
            <a:r>
              <a:rPr lang="tr-TR" dirty="0" err="1">
                <a:solidFill>
                  <a:schemeClr val="bg1"/>
                </a:solidFill>
              </a:rPr>
              <a:t>pyspark</a:t>
            </a:r>
            <a:r>
              <a:rPr lang="tr-TR" dirty="0">
                <a:solidFill>
                  <a:schemeClr val="bg1"/>
                </a:solidFill>
              </a:rPr>
              <a:t> aracılığı ile kodlamaları yapacağız.</a:t>
            </a:r>
          </a:p>
        </p:txBody>
      </p:sp>
      <p:pic>
        <p:nvPicPr>
          <p:cNvPr id="2" name="Resim 1">
            <a:extLst>
              <a:ext uri="{FF2B5EF4-FFF2-40B4-BE49-F238E27FC236}">
                <a16:creationId xmlns:a16="http://schemas.microsoft.com/office/drawing/2014/main" id="{27EB0E42-F0A2-47A8-B322-5A254BE728EB}"/>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157787301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etin kutusu 2">
            <a:extLst>
              <a:ext uri="{FF2B5EF4-FFF2-40B4-BE49-F238E27FC236}">
                <a16:creationId xmlns:a16="http://schemas.microsoft.com/office/drawing/2014/main" id="{1DDBE745-561A-4127-83BC-90FB8093B4D8}"/>
              </a:ext>
            </a:extLst>
          </p:cNvPr>
          <p:cNvSpPr txBox="1"/>
          <p:nvPr/>
        </p:nvSpPr>
        <p:spPr>
          <a:xfrm>
            <a:off x="6268065" y="4144297"/>
            <a:ext cx="5154901" cy="1754326"/>
          </a:xfrm>
          <a:prstGeom prst="rect">
            <a:avLst/>
          </a:prstGeom>
          <a:noFill/>
        </p:spPr>
        <p:txBody>
          <a:bodyPr wrap="square" rtlCol="0">
            <a:spAutoFit/>
          </a:bodyPr>
          <a:lstStyle/>
          <a:p>
            <a:r>
              <a:rPr lang="tr-TR" dirty="0" err="1">
                <a:solidFill>
                  <a:schemeClr val="bg1"/>
                </a:solidFill>
              </a:rPr>
              <a:t>scala</a:t>
            </a:r>
            <a:r>
              <a:rPr lang="tr-TR" dirty="0">
                <a:solidFill>
                  <a:schemeClr val="bg1"/>
                </a:solidFill>
              </a:rPr>
              <a:t>&gt; –&gt; Büyük veri ortamlarında </a:t>
            </a:r>
            <a:r>
              <a:rPr lang="tr-TR" dirty="0" err="1">
                <a:solidFill>
                  <a:schemeClr val="bg1"/>
                </a:solidFill>
              </a:rPr>
              <a:t>spark</a:t>
            </a:r>
            <a:r>
              <a:rPr lang="tr-TR" dirty="0">
                <a:solidFill>
                  <a:schemeClr val="bg1"/>
                </a:solidFill>
              </a:rPr>
              <a:t> tarafından geliştirmeler yapmak için kullanılan bir fonksiyonel programlama dilidir.</a:t>
            </a:r>
          </a:p>
          <a:p>
            <a:endParaRPr lang="tr-TR" dirty="0">
              <a:solidFill>
                <a:schemeClr val="bg1"/>
              </a:solidFill>
            </a:endParaRPr>
          </a:p>
          <a:p>
            <a:r>
              <a:rPr lang="tr-TR" dirty="0">
                <a:solidFill>
                  <a:schemeClr val="bg1"/>
                </a:solidFill>
              </a:rPr>
              <a:t>Python tarafından bize erişim imkanı sağlayan </a:t>
            </a:r>
            <a:r>
              <a:rPr lang="tr-TR" dirty="0" err="1">
                <a:solidFill>
                  <a:schemeClr val="bg1"/>
                </a:solidFill>
              </a:rPr>
              <a:t>pyspark</a:t>
            </a:r>
            <a:r>
              <a:rPr lang="tr-TR" dirty="0">
                <a:solidFill>
                  <a:schemeClr val="bg1"/>
                </a:solidFill>
              </a:rPr>
              <a:t> aracılığı ile kodlamaları yapacağız.</a:t>
            </a:r>
          </a:p>
        </p:txBody>
      </p:sp>
      <p:pic>
        <p:nvPicPr>
          <p:cNvPr id="2" name="Resim 1">
            <a:extLst>
              <a:ext uri="{FF2B5EF4-FFF2-40B4-BE49-F238E27FC236}">
                <a16:creationId xmlns:a16="http://schemas.microsoft.com/office/drawing/2014/main" id="{B92C8419-C056-4718-B3B3-A71354438E64}"/>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109390120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Resim 3">
            <a:extLst>
              <a:ext uri="{FF2B5EF4-FFF2-40B4-BE49-F238E27FC236}">
                <a16:creationId xmlns:a16="http://schemas.microsoft.com/office/drawing/2014/main" id="{2A164611-A574-4D79-B152-714C066C44C7}"/>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141806369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87C78C7F-ABA6-4330-A64B-70CD33E8B4AF}"/>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20068803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035529F5-0AF6-410E-B34B-7B09FF295EF8}"/>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299992968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0E7DC986-8ABF-4231-96B2-F852D087BD6D}"/>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331446121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EB397502-AA9C-4CAD-AD10-5961673435DF}"/>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285519822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57458A59-96E4-41C9-81D7-6D2E5D4D0F45}"/>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351846438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AF1ED903-2449-4DA1-90E1-F81AE232F3A8}"/>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392238484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0D293B05-5539-4CC7-831F-92A8305C013C}"/>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73854674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etin kutusu 3">
            <a:extLst>
              <a:ext uri="{FF2B5EF4-FFF2-40B4-BE49-F238E27FC236}">
                <a16:creationId xmlns:a16="http://schemas.microsoft.com/office/drawing/2014/main" id="{372B2CDF-D31F-4A42-B44E-A025F4CC05BF}"/>
              </a:ext>
            </a:extLst>
          </p:cNvPr>
          <p:cNvSpPr txBox="1"/>
          <p:nvPr/>
        </p:nvSpPr>
        <p:spPr>
          <a:xfrm>
            <a:off x="2855742" y="2152357"/>
            <a:ext cx="4997394" cy="646331"/>
          </a:xfrm>
          <a:prstGeom prst="rect">
            <a:avLst/>
          </a:prstGeom>
          <a:noFill/>
        </p:spPr>
        <p:txBody>
          <a:bodyPr wrap="none" rtlCol="0">
            <a:spAutoFit/>
          </a:bodyPr>
          <a:lstStyle/>
          <a:p>
            <a:r>
              <a:rPr lang="tr-TR" dirty="0"/>
              <a:t>UYGULAMA SPARK UYGULAMASININ BAŞLATILMASI</a:t>
            </a:r>
          </a:p>
          <a:p>
            <a:r>
              <a:rPr lang="tr-TR" dirty="0"/>
              <a:t>( VS CODE )</a:t>
            </a:r>
          </a:p>
        </p:txBody>
      </p:sp>
    </p:spTree>
    <p:extLst>
      <p:ext uri="{BB962C8B-B14F-4D97-AF65-F5344CB8AC3E}">
        <p14:creationId xmlns:p14="http://schemas.microsoft.com/office/powerpoint/2010/main" val="405949729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AB77F9D0-D89C-44CA-A028-493E987A9F62}"/>
              </a:ext>
            </a:extLst>
          </p:cNvPr>
          <p:cNvPicPr>
            <a:picLocks noChangeAspect="1"/>
          </p:cNvPicPr>
          <p:nvPr/>
        </p:nvPicPr>
        <p:blipFill>
          <a:blip r:embed="rId2"/>
          <a:stretch>
            <a:fillRect/>
          </a:stretch>
        </p:blipFill>
        <p:spPr>
          <a:xfrm>
            <a:off x="0" y="1673"/>
            <a:ext cx="12192000" cy="6854653"/>
          </a:xfrm>
          <a:prstGeom prst="rect">
            <a:avLst/>
          </a:prstGeom>
        </p:spPr>
      </p:pic>
      <p:sp>
        <p:nvSpPr>
          <p:cNvPr id="3" name="Metin kutusu 2">
            <a:extLst>
              <a:ext uri="{FF2B5EF4-FFF2-40B4-BE49-F238E27FC236}">
                <a16:creationId xmlns:a16="http://schemas.microsoft.com/office/drawing/2014/main" id="{56A5AA54-74B1-4A27-BB6E-5739AB505FDE}"/>
              </a:ext>
            </a:extLst>
          </p:cNvPr>
          <p:cNvSpPr txBox="1"/>
          <p:nvPr/>
        </p:nvSpPr>
        <p:spPr>
          <a:xfrm>
            <a:off x="3854548" y="3826412"/>
            <a:ext cx="1781898" cy="369332"/>
          </a:xfrm>
          <a:prstGeom prst="rect">
            <a:avLst/>
          </a:prstGeom>
          <a:noFill/>
        </p:spPr>
        <p:txBody>
          <a:bodyPr wrap="none" rtlCol="0">
            <a:spAutoFit/>
          </a:bodyPr>
          <a:lstStyle/>
          <a:p>
            <a:r>
              <a:rPr lang="tr-TR" dirty="0"/>
              <a:t>SPARK ARA YÜZÜ</a:t>
            </a:r>
          </a:p>
        </p:txBody>
      </p:sp>
      <p:grpSp>
        <p:nvGrpSpPr>
          <p:cNvPr id="8" name="Grup 7">
            <a:extLst>
              <a:ext uri="{FF2B5EF4-FFF2-40B4-BE49-F238E27FC236}">
                <a16:creationId xmlns:a16="http://schemas.microsoft.com/office/drawing/2014/main" id="{FA63CFE2-26E9-4205-AB39-BCAFDF85D27A}"/>
              </a:ext>
            </a:extLst>
          </p:cNvPr>
          <p:cNvGrpSpPr/>
          <p:nvPr/>
        </p:nvGrpSpPr>
        <p:grpSpPr>
          <a:xfrm>
            <a:off x="10241280" y="942535"/>
            <a:ext cx="1950720" cy="1466612"/>
            <a:chOff x="10241280" y="942535"/>
            <a:chExt cx="1950720" cy="1466612"/>
          </a:xfrm>
        </p:grpSpPr>
        <p:sp>
          <p:nvSpPr>
            <p:cNvPr id="4" name="Dikdörtgen 3">
              <a:extLst>
                <a:ext uri="{FF2B5EF4-FFF2-40B4-BE49-F238E27FC236}">
                  <a16:creationId xmlns:a16="http://schemas.microsoft.com/office/drawing/2014/main" id="{3FA1D79A-CDC1-43D2-8508-09F19852F4F2}"/>
                </a:ext>
              </a:extLst>
            </p:cNvPr>
            <p:cNvSpPr/>
            <p:nvPr/>
          </p:nvSpPr>
          <p:spPr>
            <a:xfrm>
              <a:off x="10241280" y="942535"/>
              <a:ext cx="1950720" cy="407963"/>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5" name="Metin kutusu 4">
              <a:extLst>
                <a:ext uri="{FF2B5EF4-FFF2-40B4-BE49-F238E27FC236}">
                  <a16:creationId xmlns:a16="http://schemas.microsoft.com/office/drawing/2014/main" id="{4CAA7293-CF24-4554-9F92-BDC8082DD71D}"/>
                </a:ext>
              </a:extLst>
            </p:cNvPr>
            <p:cNvSpPr txBox="1"/>
            <p:nvPr/>
          </p:nvSpPr>
          <p:spPr>
            <a:xfrm flipH="1">
              <a:off x="10241280" y="2039815"/>
              <a:ext cx="1491175" cy="369332"/>
            </a:xfrm>
            <a:prstGeom prst="rect">
              <a:avLst/>
            </a:prstGeom>
            <a:noFill/>
          </p:spPr>
          <p:txBody>
            <a:bodyPr wrap="square" rtlCol="0">
              <a:spAutoFit/>
            </a:bodyPr>
            <a:lstStyle/>
            <a:p>
              <a:r>
                <a:rPr lang="tr-TR" dirty="0"/>
                <a:t>uygulama adı</a:t>
              </a:r>
            </a:p>
          </p:txBody>
        </p:sp>
        <p:cxnSp>
          <p:nvCxnSpPr>
            <p:cNvPr id="7" name="Düz Ok Bağlayıcısı 6">
              <a:extLst>
                <a:ext uri="{FF2B5EF4-FFF2-40B4-BE49-F238E27FC236}">
                  <a16:creationId xmlns:a16="http://schemas.microsoft.com/office/drawing/2014/main" id="{75A5599C-86B4-4ED8-A4D6-8EE1D67F7B63}"/>
                </a:ext>
              </a:extLst>
            </p:cNvPr>
            <p:cNvCxnSpPr>
              <a:endCxn id="4" idx="2"/>
            </p:cNvCxnSpPr>
            <p:nvPr/>
          </p:nvCxnSpPr>
          <p:spPr>
            <a:xfrm flipV="1">
              <a:off x="10986868" y="1350498"/>
              <a:ext cx="229772" cy="650686"/>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4609565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46A6B316-C0AB-4EC8-B5F8-E55CA1E9B600}"/>
              </a:ext>
            </a:extLst>
          </p:cNvPr>
          <p:cNvPicPr>
            <a:picLocks noChangeAspect="1"/>
          </p:cNvPicPr>
          <p:nvPr/>
        </p:nvPicPr>
        <p:blipFill>
          <a:blip r:embed="rId2"/>
          <a:stretch>
            <a:fillRect/>
          </a:stretch>
        </p:blipFill>
        <p:spPr>
          <a:xfrm>
            <a:off x="0" y="1673"/>
            <a:ext cx="12192000" cy="6854653"/>
          </a:xfrm>
          <a:prstGeom prst="rect">
            <a:avLst/>
          </a:prstGeom>
        </p:spPr>
      </p:pic>
      <p:sp>
        <p:nvSpPr>
          <p:cNvPr id="3" name="Metin kutusu 2">
            <a:extLst>
              <a:ext uri="{FF2B5EF4-FFF2-40B4-BE49-F238E27FC236}">
                <a16:creationId xmlns:a16="http://schemas.microsoft.com/office/drawing/2014/main" id="{F14C7B25-16DC-433C-B8B6-AF7A1DC36F35}"/>
              </a:ext>
            </a:extLst>
          </p:cNvPr>
          <p:cNvSpPr txBox="1"/>
          <p:nvPr/>
        </p:nvSpPr>
        <p:spPr>
          <a:xfrm>
            <a:off x="2403987" y="2050026"/>
            <a:ext cx="6873420" cy="369332"/>
          </a:xfrm>
          <a:prstGeom prst="rect">
            <a:avLst/>
          </a:prstGeom>
          <a:noFill/>
        </p:spPr>
        <p:txBody>
          <a:bodyPr wrap="none" rtlCol="0">
            <a:spAutoFit/>
          </a:bodyPr>
          <a:lstStyle/>
          <a:p>
            <a:r>
              <a:rPr lang="tr-TR" dirty="0"/>
              <a:t>Yapmış olduğumuz işlerle ilgili bazı raporlamaların yer alacağı bölümdür.</a:t>
            </a:r>
          </a:p>
        </p:txBody>
      </p:sp>
    </p:spTree>
    <p:extLst>
      <p:ext uri="{BB962C8B-B14F-4D97-AF65-F5344CB8AC3E}">
        <p14:creationId xmlns:p14="http://schemas.microsoft.com/office/powerpoint/2010/main" val="142687771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Resim 3">
            <a:extLst>
              <a:ext uri="{FF2B5EF4-FFF2-40B4-BE49-F238E27FC236}">
                <a16:creationId xmlns:a16="http://schemas.microsoft.com/office/drawing/2014/main" id="{474E0998-6EDA-44F1-8F3A-26EF0BD69160}"/>
              </a:ext>
            </a:extLst>
          </p:cNvPr>
          <p:cNvPicPr>
            <a:picLocks noChangeAspect="1"/>
          </p:cNvPicPr>
          <p:nvPr/>
        </p:nvPicPr>
        <p:blipFill>
          <a:blip r:embed="rId2"/>
          <a:stretch>
            <a:fillRect/>
          </a:stretch>
        </p:blipFill>
        <p:spPr>
          <a:xfrm>
            <a:off x="0" y="1673"/>
            <a:ext cx="12192000" cy="6854653"/>
          </a:xfrm>
          <a:prstGeom prst="rect">
            <a:avLst/>
          </a:prstGeom>
        </p:spPr>
      </p:pic>
      <p:sp>
        <p:nvSpPr>
          <p:cNvPr id="5" name="Metin kutusu 4">
            <a:extLst>
              <a:ext uri="{FF2B5EF4-FFF2-40B4-BE49-F238E27FC236}">
                <a16:creationId xmlns:a16="http://schemas.microsoft.com/office/drawing/2014/main" id="{0A2DEBF3-316F-41B4-8977-040951221270}"/>
              </a:ext>
            </a:extLst>
          </p:cNvPr>
          <p:cNvSpPr txBox="1"/>
          <p:nvPr/>
        </p:nvSpPr>
        <p:spPr>
          <a:xfrm>
            <a:off x="1519084" y="3229897"/>
            <a:ext cx="8952515" cy="369332"/>
          </a:xfrm>
          <a:prstGeom prst="rect">
            <a:avLst/>
          </a:prstGeom>
          <a:noFill/>
        </p:spPr>
        <p:txBody>
          <a:bodyPr wrap="none" rtlCol="0">
            <a:spAutoFit/>
          </a:bodyPr>
          <a:lstStyle/>
          <a:p>
            <a:r>
              <a:rPr lang="tr-TR" dirty="0"/>
              <a:t>Yapmış olduğumuz işlerin hangi basamaklarda olduğu ile ilgili bazı bilgilendirmeler yer alacak. </a:t>
            </a:r>
          </a:p>
        </p:txBody>
      </p:sp>
    </p:spTree>
    <p:extLst>
      <p:ext uri="{BB962C8B-B14F-4D97-AF65-F5344CB8AC3E}">
        <p14:creationId xmlns:p14="http://schemas.microsoft.com/office/powerpoint/2010/main" val="92606702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etin kutusu 1">
            <a:extLst>
              <a:ext uri="{FF2B5EF4-FFF2-40B4-BE49-F238E27FC236}">
                <a16:creationId xmlns:a16="http://schemas.microsoft.com/office/drawing/2014/main" id="{63DB9FBD-9F88-4F78-8F3B-5256CDC61FEE}"/>
              </a:ext>
            </a:extLst>
          </p:cNvPr>
          <p:cNvSpPr txBox="1"/>
          <p:nvPr/>
        </p:nvSpPr>
        <p:spPr>
          <a:xfrm>
            <a:off x="3165231" y="2391508"/>
            <a:ext cx="1291187" cy="369332"/>
          </a:xfrm>
          <a:prstGeom prst="rect">
            <a:avLst/>
          </a:prstGeom>
          <a:noFill/>
        </p:spPr>
        <p:txBody>
          <a:bodyPr wrap="none" rtlCol="0">
            <a:spAutoFit/>
          </a:bodyPr>
          <a:lstStyle/>
          <a:p>
            <a:r>
              <a:rPr lang="tr-TR" dirty="0"/>
              <a:t>UYGULAMA</a:t>
            </a:r>
          </a:p>
        </p:txBody>
      </p:sp>
    </p:spTree>
    <p:extLst>
      <p:ext uri="{BB962C8B-B14F-4D97-AF65-F5344CB8AC3E}">
        <p14:creationId xmlns:p14="http://schemas.microsoft.com/office/powerpoint/2010/main" val="15936300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EB3045E0-CE1A-4415-99C4-2A56074499C9}"/>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22063791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etin kutusu 2">
            <a:extLst>
              <a:ext uri="{FF2B5EF4-FFF2-40B4-BE49-F238E27FC236}">
                <a16:creationId xmlns:a16="http://schemas.microsoft.com/office/drawing/2014/main" id="{5B01C96F-07CC-479E-AD77-A4B63AE75C9B}"/>
              </a:ext>
            </a:extLst>
          </p:cNvPr>
          <p:cNvSpPr txBox="1"/>
          <p:nvPr/>
        </p:nvSpPr>
        <p:spPr>
          <a:xfrm>
            <a:off x="3165231" y="2391508"/>
            <a:ext cx="1291187" cy="369332"/>
          </a:xfrm>
          <a:prstGeom prst="rect">
            <a:avLst/>
          </a:prstGeom>
          <a:noFill/>
        </p:spPr>
        <p:txBody>
          <a:bodyPr wrap="none" rtlCol="0">
            <a:spAutoFit/>
          </a:bodyPr>
          <a:lstStyle/>
          <a:p>
            <a:r>
              <a:rPr lang="tr-TR" dirty="0"/>
              <a:t>UYGULAMA</a:t>
            </a:r>
          </a:p>
        </p:txBody>
      </p:sp>
    </p:spTree>
    <p:extLst>
      <p:ext uri="{BB962C8B-B14F-4D97-AF65-F5344CB8AC3E}">
        <p14:creationId xmlns:p14="http://schemas.microsoft.com/office/powerpoint/2010/main" val="366574267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etin kutusu 2">
            <a:extLst>
              <a:ext uri="{FF2B5EF4-FFF2-40B4-BE49-F238E27FC236}">
                <a16:creationId xmlns:a16="http://schemas.microsoft.com/office/drawing/2014/main" id="{8B6D2E45-887E-4EC9-B309-D41988FA5295}"/>
              </a:ext>
            </a:extLst>
          </p:cNvPr>
          <p:cNvSpPr txBox="1"/>
          <p:nvPr/>
        </p:nvSpPr>
        <p:spPr>
          <a:xfrm>
            <a:off x="3165231" y="2391508"/>
            <a:ext cx="1291187" cy="369332"/>
          </a:xfrm>
          <a:prstGeom prst="rect">
            <a:avLst/>
          </a:prstGeom>
          <a:noFill/>
        </p:spPr>
        <p:txBody>
          <a:bodyPr wrap="none" rtlCol="0">
            <a:spAutoFit/>
          </a:bodyPr>
          <a:lstStyle/>
          <a:p>
            <a:r>
              <a:rPr lang="tr-TR" dirty="0"/>
              <a:t>UYGULAMA</a:t>
            </a:r>
          </a:p>
        </p:txBody>
      </p:sp>
    </p:spTree>
    <p:extLst>
      <p:ext uri="{BB962C8B-B14F-4D97-AF65-F5344CB8AC3E}">
        <p14:creationId xmlns:p14="http://schemas.microsoft.com/office/powerpoint/2010/main" val="83541556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etin kutusu 2">
            <a:extLst>
              <a:ext uri="{FF2B5EF4-FFF2-40B4-BE49-F238E27FC236}">
                <a16:creationId xmlns:a16="http://schemas.microsoft.com/office/drawing/2014/main" id="{2D475AD2-438B-4E0B-AE47-2940FA7AE327}"/>
              </a:ext>
            </a:extLst>
          </p:cNvPr>
          <p:cNvSpPr txBox="1"/>
          <p:nvPr/>
        </p:nvSpPr>
        <p:spPr>
          <a:xfrm>
            <a:off x="3165231" y="2391508"/>
            <a:ext cx="4031040" cy="3139321"/>
          </a:xfrm>
          <a:prstGeom prst="rect">
            <a:avLst/>
          </a:prstGeom>
          <a:noFill/>
        </p:spPr>
        <p:txBody>
          <a:bodyPr wrap="none" rtlCol="0">
            <a:spAutoFit/>
          </a:bodyPr>
          <a:lstStyle/>
          <a:p>
            <a:r>
              <a:rPr lang="tr-TR" dirty="0"/>
              <a:t>UYGULAMA</a:t>
            </a:r>
          </a:p>
          <a:p>
            <a:endParaRPr lang="tr-TR" dirty="0"/>
          </a:p>
          <a:p>
            <a:r>
              <a:rPr lang="tr-TR" dirty="0"/>
              <a:t>SPARK BAŞLATMA</a:t>
            </a:r>
          </a:p>
          <a:p>
            <a:endParaRPr lang="tr-TR" dirty="0"/>
          </a:p>
          <a:p>
            <a:r>
              <a:rPr lang="tr-TR" dirty="0"/>
              <a:t>VERİYİ TANIMA</a:t>
            </a:r>
          </a:p>
          <a:p>
            <a:endParaRPr lang="tr-TR" dirty="0"/>
          </a:p>
          <a:p>
            <a:r>
              <a:rPr lang="tr-TR" dirty="0"/>
              <a:t>VERİ ÖNİŞLEME</a:t>
            </a:r>
          </a:p>
          <a:p>
            <a:endParaRPr lang="tr-TR" dirty="0"/>
          </a:p>
          <a:p>
            <a:r>
              <a:rPr lang="tr-TR" dirty="0"/>
              <a:t>	Bağımlı değişken dönüşümü</a:t>
            </a:r>
          </a:p>
          <a:p>
            <a:r>
              <a:rPr lang="tr-TR" dirty="0"/>
              <a:t>	Bağımsız değişken dönüşümü</a:t>
            </a:r>
          </a:p>
          <a:p>
            <a:r>
              <a:rPr lang="tr-TR" dirty="0"/>
              <a:t>	Final Veri Setinin Oluşturulması</a:t>
            </a:r>
          </a:p>
        </p:txBody>
      </p:sp>
    </p:spTree>
    <p:extLst>
      <p:ext uri="{BB962C8B-B14F-4D97-AF65-F5344CB8AC3E}">
        <p14:creationId xmlns:p14="http://schemas.microsoft.com/office/powerpoint/2010/main" val="197191550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etin kutusu 1">
            <a:extLst>
              <a:ext uri="{FF2B5EF4-FFF2-40B4-BE49-F238E27FC236}">
                <a16:creationId xmlns:a16="http://schemas.microsoft.com/office/drawing/2014/main" id="{887034A9-62A0-43B2-A9A3-1B90D7408307}"/>
              </a:ext>
            </a:extLst>
          </p:cNvPr>
          <p:cNvSpPr txBox="1"/>
          <p:nvPr/>
        </p:nvSpPr>
        <p:spPr>
          <a:xfrm>
            <a:off x="2715065" y="1491175"/>
            <a:ext cx="3988528" cy="3139321"/>
          </a:xfrm>
          <a:prstGeom prst="rect">
            <a:avLst/>
          </a:prstGeom>
          <a:noFill/>
        </p:spPr>
        <p:txBody>
          <a:bodyPr wrap="none" rtlCol="0">
            <a:spAutoFit/>
          </a:bodyPr>
          <a:lstStyle/>
          <a:p>
            <a:r>
              <a:rPr lang="tr-TR" dirty="0"/>
              <a:t>UYGULAMA</a:t>
            </a:r>
          </a:p>
          <a:p>
            <a:endParaRPr lang="tr-TR" dirty="0"/>
          </a:p>
          <a:p>
            <a:r>
              <a:rPr lang="tr-TR" dirty="0"/>
              <a:t>	MODEL OLUŞTURMA</a:t>
            </a:r>
          </a:p>
          <a:p>
            <a:r>
              <a:rPr lang="tr-TR" dirty="0"/>
              <a:t>	MODELİ EĞİTİME</a:t>
            </a:r>
          </a:p>
          <a:p>
            <a:r>
              <a:rPr lang="tr-TR" dirty="0"/>
              <a:t>	TAHMİN ETME</a:t>
            </a:r>
          </a:p>
          <a:p>
            <a:r>
              <a:rPr lang="tr-TR" dirty="0"/>
              <a:t>	İLKEL HATA BULMA</a:t>
            </a:r>
          </a:p>
          <a:p>
            <a:r>
              <a:rPr lang="tr-TR" dirty="0"/>
              <a:t>	MODEL TUNNING</a:t>
            </a:r>
          </a:p>
          <a:p>
            <a:r>
              <a:rPr lang="tr-TR" dirty="0"/>
              <a:t>	TUNED MODEL EĞİTME</a:t>
            </a:r>
          </a:p>
          <a:p>
            <a:r>
              <a:rPr lang="tr-TR" dirty="0"/>
              <a:t>	TAHMİN ETME</a:t>
            </a:r>
          </a:p>
          <a:p>
            <a:r>
              <a:rPr lang="tr-TR" dirty="0"/>
              <a:t>	HATA BULMA</a:t>
            </a:r>
          </a:p>
          <a:p>
            <a:r>
              <a:rPr lang="tr-TR" dirty="0"/>
              <a:t>	YENİ VERİ SETİNDE KULLANMA</a:t>
            </a:r>
          </a:p>
        </p:txBody>
      </p:sp>
    </p:spTree>
    <p:extLst>
      <p:ext uri="{BB962C8B-B14F-4D97-AF65-F5344CB8AC3E}">
        <p14:creationId xmlns:p14="http://schemas.microsoft.com/office/powerpoint/2010/main" val="161629544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etin kutusu 1">
            <a:extLst>
              <a:ext uri="{FF2B5EF4-FFF2-40B4-BE49-F238E27FC236}">
                <a16:creationId xmlns:a16="http://schemas.microsoft.com/office/drawing/2014/main" id="{887034A9-62A0-43B2-A9A3-1B90D7408307}"/>
              </a:ext>
            </a:extLst>
          </p:cNvPr>
          <p:cNvSpPr txBox="1"/>
          <p:nvPr/>
        </p:nvSpPr>
        <p:spPr>
          <a:xfrm>
            <a:off x="2715065" y="1491175"/>
            <a:ext cx="591829" cy="369332"/>
          </a:xfrm>
          <a:prstGeom prst="rect">
            <a:avLst/>
          </a:prstGeom>
          <a:noFill/>
        </p:spPr>
        <p:txBody>
          <a:bodyPr wrap="none" rtlCol="0">
            <a:spAutoFit/>
          </a:bodyPr>
          <a:lstStyle/>
          <a:p>
            <a:r>
              <a:rPr lang="tr-TR"/>
              <a:t>SON</a:t>
            </a:r>
            <a:endParaRPr lang="tr-TR" dirty="0"/>
          </a:p>
        </p:txBody>
      </p:sp>
    </p:spTree>
    <p:extLst>
      <p:ext uri="{BB962C8B-B14F-4D97-AF65-F5344CB8AC3E}">
        <p14:creationId xmlns:p14="http://schemas.microsoft.com/office/powerpoint/2010/main" val="9345168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8B408935-A20C-487A-B26C-4D7C799105FA}"/>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11025992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F81C36CD-9F14-4990-BA51-21A3812884F7}"/>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3092133402"/>
      </p:ext>
    </p:extLst>
  </p:cSld>
  <p:clrMapOvr>
    <a:masterClrMapping/>
  </p:clrMapOvr>
</p:sld>
</file>

<file path=ppt/theme/theme1.xml><?xml version="1.0" encoding="utf-8"?>
<a:theme xmlns:a="http://schemas.openxmlformats.org/drawingml/2006/main" name="Office Teması">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2716</TotalTime>
  <Words>1241</Words>
  <Application>Microsoft Office PowerPoint</Application>
  <PresentationFormat>Geniş ekran</PresentationFormat>
  <Paragraphs>155</Paragraphs>
  <Slides>74</Slides>
  <Notes>0</Notes>
  <HiddenSlides>0</HiddenSlides>
  <MMClips>0</MMClips>
  <ScaleCrop>false</ScaleCrop>
  <HeadingPairs>
    <vt:vector size="6" baseType="variant">
      <vt:variant>
        <vt:lpstr>Kullanılan Yazı Tipleri</vt:lpstr>
      </vt:variant>
      <vt:variant>
        <vt:i4>3</vt:i4>
      </vt:variant>
      <vt:variant>
        <vt:lpstr>Tema</vt:lpstr>
      </vt:variant>
      <vt:variant>
        <vt:i4>1</vt:i4>
      </vt:variant>
      <vt:variant>
        <vt:lpstr>Slayt Başlıkları</vt:lpstr>
      </vt:variant>
      <vt:variant>
        <vt:i4>74</vt:i4>
      </vt:variant>
    </vt:vector>
  </HeadingPairs>
  <TitlesOfParts>
    <vt:vector size="78" baseType="lpstr">
      <vt:lpstr>Arial</vt:lpstr>
      <vt:lpstr>Calibri</vt:lpstr>
      <vt:lpstr>Calibri Light</vt:lpstr>
      <vt:lpstr>Office Teması</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Sunusu</dc:title>
  <dc:creator>Celal Aksu</dc:creator>
  <cp:lastModifiedBy>Celal Aksu</cp:lastModifiedBy>
  <cp:revision>49</cp:revision>
  <dcterms:created xsi:type="dcterms:W3CDTF">2020-08-31T17:42:26Z</dcterms:created>
  <dcterms:modified xsi:type="dcterms:W3CDTF">2020-11-02T15:33:01Z</dcterms:modified>
</cp:coreProperties>
</file>